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56" r:id="rId2"/>
    <p:sldId id="257" r:id="rId3"/>
    <p:sldId id="260" r:id="rId4"/>
    <p:sldId id="277" r:id="rId5"/>
    <p:sldId id="278" r:id="rId6"/>
    <p:sldId id="286" r:id="rId7"/>
    <p:sldId id="287" r:id="rId8"/>
    <p:sldId id="261" r:id="rId9"/>
    <p:sldId id="262" r:id="rId10"/>
    <p:sldId id="265" r:id="rId11"/>
    <p:sldId id="263" r:id="rId12"/>
    <p:sldId id="264" r:id="rId13"/>
    <p:sldId id="266" r:id="rId14"/>
    <p:sldId id="267" r:id="rId15"/>
    <p:sldId id="268" r:id="rId16"/>
    <p:sldId id="269" r:id="rId17"/>
    <p:sldId id="270" r:id="rId18"/>
    <p:sldId id="282" r:id="rId19"/>
    <p:sldId id="284" r:id="rId20"/>
    <p:sldId id="285" r:id="rId21"/>
    <p:sldId id="271" r:id="rId22"/>
    <p:sldId id="272" r:id="rId23"/>
    <p:sldId id="273" r:id="rId24"/>
    <p:sldId id="274" r:id="rId25"/>
    <p:sldId id="279" r:id="rId26"/>
    <p:sldId id="280" r:id="rId27"/>
    <p:sldId id="281" r:id="rId28"/>
    <p:sldId id="275" r:id="rId2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1" autoAdjust="0"/>
    <p:restoredTop sz="94660"/>
  </p:normalViewPr>
  <p:slideViewPr>
    <p:cSldViewPr snapToGrid="0">
      <p:cViewPr>
        <p:scale>
          <a:sx n="75" d="100"/>
          <a:sy n="75" d="100"/>
        </p:scale>
        <p:origin x="989" y="2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A30173-39EC-4830-9398-371A775E4867}" type="doc">
      <dgm:prSet loTypeId="urn:microsoft.com/office/officeart/2005/8/layout/matrix2" loCatId="matrix" qsTypeId="urn:microsoft.com/office/officeart/2005/8/quickstyle/simple5" qsCatId="simple" csTypeId="urn:microsoft.com/office/officeart/2005/8/colors/colorful5" csCatId="colorful" phldr="1"/>
      <dgm:spPr/>
      <dgm:t>
        <a:bodyPr/>
        <a:lstStyle/>
        <a:p>
          <a:endParaRPr lang="en-US"/>
        </a:p>
      </dgm:t>
    </dgm:pt>
    <dgm:pt modelId="{94DC49DD-1149-4B89-BBAF-1DECE03E114B}">
      <dgm:prSet/>
      <dgm:spPr/>
      <dgm:t>
        <a:bodyPr/>
        <a:lstStyle/>
        <a:p>
          <a:r>
            <a:rPr lang="en-US" b="0" i="0" dirty="0"/>
            <a:t>serenity and coexistence</a:t>
          </a:r>
          <a:endParaRPr lang="en-US" dirty="0"/>
        </a:p>
      </dgm:t>
    </dgm:pt>
    <dgm:pt modelId="{B00A3C06-C3C6-4B5E-8F04-46989EE2FB6B}" type="parTrans" cxnId="{A167A494-A8DD-462F-BD11-C9AEA57E24E9}">
      <dgm:prSet/>
      <dgm:spPr/>
      <dgm:t>
        <a:bodyPr/>
        <a:lstStyle/>
        <a:p>
          <a:endParaRPr lang="en-US"/>
        </a:p>
      </dgm:t>
    </dgm:pt>
    <dgm:pt modelId="{B25DF2FC-92AB-4A25-AE2A-351EBD84D9A4}" type="sibTrans" cxnId="{A167A494-A8DD-462F-BD11-C9AEA57E24E9}">
      <dgm:prSet/>
      <dgm:spPr/>
      <dgm:t>
        <a:bodyPr/>
        <a:lstStyle/>
        <a:p>
          <a:endParaRPr lang="en-US"/>
        </a:p>
      </dgm:t>
    </dgm:pt>
    <dgm:pt modelId="{401DDB8A-A400-4313-9610-5A51DFC4C980}">
      <dgm:prSet/>
      <dgm:spPr/>
      <dgm:t>
        <a:bodyPr/>
        <a:lstStyle/>
        <a:p>
          <a:r>
            <a:rPr lang="en-US" b="0" i="0"/>
            <a:t>Efficiency and profitability through data collection and analysis </a:t>
          </a:r>
          <a:endParaRPr lang="en-US"/>
        </a:p>
      </dgm:t>
    </dgm:pt>
    <dgm:pt modelId="{F4139BCB-EFF2-4B2A-B243-57E779551788}" type="parTrans" cxnId="{B9CB46DC-BC04-4983-92D7-CAE98308FFEC}">
      <dgm:prSet/>
      <dgm:spPr/>
      <dgm:t>
        <a:bodyPr/>
        <a:lstStyle/>
        <a:p>
          <a:endParaRPr lang="en-US"/>
        </a:p>
      </dgm:t>
    </dgm:pt>
    <dgm:pt modelId="{154D39C5-5E07-4D61-A49F-91ABE25CFD36}" type="sibTrans" cxnId="{B9CB46DC-BC04-4983-92D7-CAE98308FFEC}">
      <dgm:prSet/>
      <dgm:spPr/>
      <dgm:t>
        <a:bodyPr/>
        <a:lstStyle/>
        <a:p>
          <a:endParaRPr lang="en-US"/>
        </a:p>
      </dgm:t>
    </dgm:pt>
    <dgm:pt modelId="{9D8E285E-5244-4B48-AC4B-33730DDF3EA4}">
      <dgm:prSet/>
      <dgm:spPr/>
      <dgm:t>
        <a:bodyPr/>
        <a:lstStyle/>
        <a:p>
          <a:r>
            <a:rPr lang="en-US" b="0" i="0"/>
            <a:t>Save time thanks to the routing list</a:t>
          </a:r>
          <a:endParaRPr lang="en-US"/>
        </a:p>
      </dgm:t>
    </dgm:pt>
    <dgm:pt modelId="{74A166B4-5353-4A28-A825-C702002470F1}" type="parTrans" cxnId="{90A455E9-63DB-451D-81E1-0C3E5AF59EE0}">
      <dgm:prSet/>
      <dgm:spPr/>
      <dgm:t>
        <a:bodyPr/>
        <a:lstStyle/>
        <a:p>
          <a:endParaRPr lang="en-US"/>
        </a:p>
      </dgm:t>
    </dgm:pt>
    <dgm:pt modelId="{E8988B06-B9F0-4429-913B-A9F68F2816AC}" type="sibTrans" cxnId="{90A455E9-63DB-451D-81E1-0C3E5AF59EE0}">
      <dgm:prSet/>
      <dgm:spPr/>
      <dgm:t>
        <a:bodyPr/>
        <a:lstStyle/>
        <a:p>
          <a:endParaRPr lang="en-US"/>
        </a:p>
      </dgm:t>
    </dgm:pt>
    <dgm:pt modelId="{AF376B90-A132-45B1-81C6-974DC4AF8D14}">
      <dgm:prSet/>
      <dgm:spPr/>
    </dgm:pt>
    <dgm:pt modelId="{75F7CB36-469E-4C69-9961-DA475513556B}" type="parTrans" cxnId="{43EA86F8-75B1-47AB-8A63-B916FF60ED91}">
      <dgm:prSet/>
      <dgm:spPr/>
      <dgm:t>
        <a:bodyPr/>
        <a:lstStyle/>
        <a:p>
          <a:endParaRPr lang="en-US"/>
        </a:p>
      </dgm:t>
    </dgm:pt>
    <dgm:pt modelId="{4D5B6CC4-990F-4C4A-95D9-9C957C233E9E}" type="sibTrans" cxnId="{43EA86F8-75B1-47AB-8A63-B916FF60ED91}">
      <dgm:prSet/>
      <dgm:spPr/>
      <dgm:t>
        <a:bodyPr/>
        <a:lstStyle/>
        <a:p>
          <a:endParaRPr lang="en-US"/>
        </a:p>
      </dgm:t>
    </dgm:pt>
    <dgm:pt modelId="{926B017B-96CC-4479-A071-0DA52D32C6BF}">
      <dgm:prSet/>
      <dgm:spPr/>
      <dgm:t>
        <a:bodyPr/>
        <a:lstStyle/>
        <a:p>
          <a:r>
            <a:rPr lang="en-US" b="0" i="0"/>
            <a:t>EnergySaving</a:t>
          </a:r>
          <a:endParaRPr lang="en-US"/>
        </a:p>
      </dgm:t>
    </dgm:pt>
    <dgm:pt modelId="{BCE24DD0-06C5-4B6C-BD13-D0D50277564A}" type="sibTrans" cxnId="{D8DBC31C-A22D-46B1-BC68-C7D67220EC88}">
      <dgm:prSet/>
      <dgm:spPr/>
      <dgm:t>
        <a:bodyPr/>
        <a:lstStyle/>
        <a:p>
          <a:endParaRPr lang="en-US"/>
        </a:p>
      </dgm:t>
    </dgm:pt>
    <dgm:pt modelId="{82853DA7-3259-45BB-9A26-662D90A43CC8}" type="parTrans" cxnId="{D8DBC31C-A22D-46B1-BC68-C7D67220EC88}">
      <dgm:prSet/>
      <dgm:spPr/>
      <dgm:t>
        <a:bodyPr/>
        <a:lstStyle/>
        <a:p>
          <a:endParaRPr lang="en-US"/>
        </a:p>
      </dgm:t>
    </dgm:pt>
    <dgm:pt modelId="{1FB2D485-508C-4D04-BB66-2B6437A67931}" type="pres">
      <dgm:prSet presAssocID="{90A30173-39EC-4830-9398-371A775E4867}" presName="matrix" presStyleCnt="0">
        <dgm:presLayoutVars>
          <dgm:chMax val="1"/>
          <dgm:dir/>
          <dgm:resizeHandles val="exact"/>
        </dgm:presLayoutVars>
      </dgm:prSet>
      <dgm:spPr/>
    </dgm:pt>
    <dgm:pt modelId="{1D7CA2F2-A35E-4092-9AF9-D375261D10CF}" type="pres">
      <dgm:prSet presAssocID="{90A30173-39EC-4830-9398-371A775E4867}" presName="axisShape" presStyleLbl="bgShp" presStyleIdx="0" presStyleCnt="1"/>
      <dgm:spPr/>
    </dgm:pt>
    <dgm:pt modelId="{1F3538B3-F211-4D0B-9594-71E91909B4F6}" type="pres">
      <dgm:prSet presAssocID="{90A30173-39EC-4830-9398-371A775E4867}" presName="rect1" presStyleLbl="node1" presStyleIdx="0" presStyleCnt="4">
        <dgm:presLayoutVars>
          <dgm:chMax val="0"/>
          <dgm:chPref val="0"/>
          <dgm:bulletEnabled val="1"/>
        </dgm:presLayoutVars>
      </dgm:prSet>
      <dgm:spPr/>
    </dgm:pt>
    <dgm:pt modelId="{E6CFA450-2DD9-47E6-B5EB-33898E43CD9A}" type="pres">
      <dgm:prSet presAssocID="{90A30173-39EC-4830-9398-371A775E4867}" presName="rect2" presStyleLbl="node1" presStyleIdx="1" presStyleCnt="4">
        <dgm:presLayoutVars>
          <dgm:chMax val="0"/>
          <dgm:chPref val="0"/>
          <dgm:bulletEnabled val="1"/>
        </dgm:presLayoutVars>
      </dgm:prSet>
      <dgm:spPr/>
    </dgm:pt>
    <dgm:pt modelId="{6F2C2699-33BE-4984-9130-144D312A9354}" type="pres">
      <dgm:prSet presAssocID="{90A30173-39EC-4830-9398-371A775E4867}" presName="rect3" presStyleLbl="node1" presStyleIdx="2" presStyleCnt="4">
        <dgm:presLayoutVars>
          <dgm:chMax val="0"/>
          <dgm:chPref val="0"/>
          <dgm:bulletEnabled val="1"/>
        </dgm:presLayoutVars>
      </dgm:prSet>
      <dgm:spPr/>
    </dgm:pt>
    <dgm:pt modelId="{83393F57-B5C9-4D97-8B5A-3B6DDAC8B1F7}" type="pres">
      <dgm:prSet presAssocID="{90A30173-39EC-4830-9398-371A775E4867}" presName="rect4" presStyleLbl="node1" presStyleIdx="3" presStyleCnt="4">
        <dgm:presLayoutVars>
          <dgm:chMax val="0"/>
          <dgm:chPref val="0"/>
          <dgm:bulletEnabled val="1"/>
        </dgm:presLayoutVars>
      </dgm:prSet>
      <dgm:spPr/>
    </dgm:pt>
  </dgm:ptLst>
  <dgm:cxnLst>
    <dgm:cxn modelId="{D8DBC31C-A22D-46B1-BC68-C7D67220EC88}" srcId="{90A30173-39EC-4830-9398-371A775E4867}" destId="{926B017B-96CC-4479-A071-0DA52D32C6BF}" srcOrd="0" destOrd="0" parTransId="{82853DA7-3259-45BB-9A26-662D90A43CC8}" sibTransId="{BCE24DD0-06C5-4B6C-BD13-D0D50277564A}"/>
    <dgm:cxn modelId="{A167A494-A8DD-462F-BD11-C9AEA57E24E9}" srcId="{90A30173-39EC-4830-9398-371A775E4867}" destId="{94DC49DD-1149-4B89-BBAF-1DECE03E114B}" srcOrd="1" destOrd="0" parTransId="{B00A3C06-C3C6-4B5E-8F04-46989EE2FB6B}" sibTransId="{B25DF2FC-92AB-4A25-AE2A-351EBD84D9A4}"/>
    <dgm:cxn modelId="{636AB3A1-0730-495B-9EA0-D94366774FFC}" type="presOf" srcId="{90A30173-39EC-4830-9398-371A775E4867}" destId="{1FB2D485-508C-4D04-BB66-2B6437A67931}" srcOrd="0" destOrd="0" presId="urn:microsoft.com/office/officeart/2005/8/layout/matrix2"/>
    <dgm:cxn modelId="{29A233A4-F690-4E8E-913C-D548173C5BDE}" type="presOf" srcId="{9D8E285E-5244-4B48-AC4B-33730DDF3EA4}" destId="{83393F57-B5C9-4D97-8B5A-3B6DDAC8B1F7}" srcOrd="0" destOrd="0" presId="urn:microsoft.com/office/officeart/2005/8/layout/matrix2"/>
    <dgm:cxn modelId="{A34FA5D3-358D-4B7C-9714-92DFD3C848D9}" type="presOf" srcId="{94DC49DD-1149-4B89-BBAF-1DECE03E114B}" destId="{E6CFA450-2DD9-47E6-B5EB-33898E43CD9A}" srcOrd="0" destOrd="0" presId="urn:microsoft.com/office/officeart/2005/8/layout/matrix2"/>
    <dgm:cxn modelId="{B9CB46DC-BC04-4983-92D7-CAE98308FFEC}" srcId="{90A30173-39EC-4830-9398-371A775E4867}" destId="{401DDB8A-A400-4313-9610-5A51DFC4C980}" srcOrd="2" destOrd="0" parTransId="{F4139BCB-EFF2-4B2A-B243-57E779551788}" sibTransId="{154D39C5-5E07-4D61-A49F-91ABE25CFD36}"/>
    <dgm:cxn modelId="{BC1D50E0-F2D5-4F81-8F93-83742C113D96}" type="presOf" srcId="{401DDB8A-A400-4313-9610-5A51DFC4C980}" destId="{6F2C2699-33BE-4984-9130-144D312A9354}" srcOrd="0" destOrd="0" presId="urn:microsoft.com/office/officeart/2005/8/layout/matrix2"/>
    <dgm:cxn modelId="{90A455E9-63DB-451D-81E1-0C3E5AF59EE0}" srcId="{90A30173-39EC-4830-9398-371A775E4867}" destId="{9D8E285E-5244-4B48-AC4B-33730DDF3EA4}" srcOrd="3" destOrd="0" parTransId="{74A166B4-5353-4A28-A825-C702002470F1}" sibTransId="{E8988B06-B9F0-4429-913B-A9F68F2816AC}"/>
    <dgm:cxn modelId="{43EA86F8-75B1-47AB-8A63-B916FF60ED91}" srcId="{90A30173-39EC-4830-9398-371A775E4867}" destId="{AF376B90-A132-45B1-81C6-974DC4AF8D14}" srcOrd="4" destOrd="0" parTransId="{75F7CB36-469E-4C69-9961-DA475513556B}" sibTransId="{4D5B6CC4-990F-4C4A-95D9-9C957C233E9E}"/>
    <dgm:cxn modelId="{6CC375FB-B0AC-419B-AB22-DFF91C88D850}" type="presOf" srcId="{926B017B-96CC-4479-A071-0DA52D32C6BF}" destId="{1F3538B3-F211-4D0B-9594-71E91909B4F6}" srcOrd="0" destOrd="0" presId="urn:microsoft.com/office/officeart/2005/8/layout/matrix2"/>
    <dgm:cxn modelId="{70AE7018-A0FD-4FF9-8014-6FA05CAFFB45}" type="presParOf" srcId="{1FB2D485-508C-4D04-BB66-2B6437A67931}" destId="{1D7CA2F2-A35E-4092-9AF9-D375261D10CF}" srcOrd="0" destOrd="0" presId="urn:microsoft.com/office/officeart/2005/8/layout/matrix2"/>
    <dgm:cxn modelId="{85C78375-97B2-438A-B103-74C181EB70C5}" type="presParOf" srcId="{1FB2D485-508C-4D04-BB66-2B6437A67931}" destId="{1F3538B3-F211-4D0B-9594-71E91909B4F6}" srcOrd="1" destOrd="0" presId="urn:microsoft.com/office/officeart/2005/8/layout/matrix2"/>
    <dgm:cxn modelId="{E2689429-A2C5-4A1A-8DDE-CC421051F430}" type="presParOf" srcId="{1FB2D485-508C-4D04-BB66-2B6437A67931}" destId="{E6CFA450-2DD9-47E6-B5EB-33898E43CD9A}" srcOrd="2" destOrd="0" presId="urn:microsoft.com/office/officeart/2005/8/layout/matrix2"/>
    <dgm:cxn modelId="{CD1A37E6-B04D-4158-81D6-B2279BA87319}" type="presParOf" srcId="{1FB2D485-508C-4D04-BB66-2B6437A67931}" destId="{6F2C2699-33BE-4984-9130-144D312A9354}" srcOrd="3" destOrd="0" presId="urn:microsoft.com/office/officeart/2005/8/layout/matrix2"/>
    <dgm:cxn modelId="{EA3E3C79-F045-429E-A359-E68AEE4D38B7}" type="presParOf" srcId="{1FB2D485-508C-4D04-BB66-2B6437A67931}" destId="{83393F57-B5C9-4D97-8B5A-3B6DDAC8B1F7}"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CA2F2-A35E-4092-9AF9-D375261D10CF}">
      <dsp:nvSpPr>
        <dsp:cNvPr id="0" name=""/>
        <dsp:cNvSpPr/>
      </dsp:nvSpPr>
      <dsp:spPr>
        <a:xfrm>
          <a:off x="432917" y="0"/>
          <a:ext cx="4351338" cy="4351338"/>
        </a:xfrm>
        <a:prstGeom prst="quadArrow">
          <a:avLst>
            <a:gd name="adj1" fmla="val 2000"/>
            <a:gd name="adj2" fmla="val 4000"/>
            <a:gd name="adj3" fmla="val 5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F3538B3-F211-4D0B-9594-71E91909B4F6}">
      <dsp:nvSpPr>
        <dsp:cNvPr id="0" name=""/>
        <dsp:cNvSpPr/>
      </dsp:nvSpPr>
      <dsp:spPr>
        <a:xfrm>
          <a:off x="715754" y="282836"/>
          <a:ext cx="1740535" cy="174053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EnergySaving</a:t>
          </a:r>
          <a:endParaRPr lang="en-US" sz="1900" kern="1200"/>
        </a:p>
      </dsp:txBody>
      <dsp:txXfrm>
        <a:off x="800720" y="367802"/>
        <a:ext cx="1570603" cy="1570603"/>
      </dsp:txXfrm>
    </dsp:sp>
    <dsp:sp modelId="{E6CFA450-2DD9-47E6-B5EB-33898E43CD9A}">
      <dsp:nvSpPr>
        <dsp:cNvPr id="0" name=""/>
        <dsp:cNvSpPr/>
      </dsp:nvSpPr>
      <dsp:spPr>
        <a:xfrm>
          <a:off x="2760883" y="282836"/>
          <a:ext cx="1740535" cy="1740535"/>
        </a:xfrm>
        <a:prstGeom prst="roundRect">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t>serenity and coexistence</a:t>
          </a:r>
          <a:endParaRPr lang="en-US" sz="1900" kern="1200" dirty="0"/>
        </a:p>
      </dsp:txBody>
      <dsp:txXfrm>
        <a:off x="2845849" y="367802"/>
        <a:ext cx="1570603" cy="1570603"/>
      </dsp:txXfrm>
    </dsp:sp>
    <dsp:sp modelId="{6F2C2699-33BE-4984-9130-144D312A9354}">
      <dsp:nvSpPr>
        <dsp:cNvPr id="0" name=""/>
        <dsp:cNvSpPr/>
      </dsp:nvSpPr>
      <dsp:spPr>
        <a:xfrm>
          <a:off x="715754" y="2327965"/>
          <a:ext cx="1740535" cy="1740535"/>
        </a:xfrm>
        <a:prstGeom prst="roundRect">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Efficiency and profitability through data collection and analysis </a:t>
          </a:r>
          <a:endParaRPr lang="en-US" sz="1900" kern="1200"/>
        </a:p>
      </dsp:txBody>
      <dsp:txXfrm>
        <a:off x="800720" y="2412931"/>
        <a:ext cx="1570603" cy="1570603"/>
      </dsp:txXfrm>
    </dsp:sp>
    <dsp:sp modelId="{83393F57-B5C9-4D97-8B5A-3B6DDAC8B1F7}">
      <dsp:nvSpPr>
        <dsp:cNvPr id="0" name=""/>
        <dsp:cNvSpPr/>
      </dsp:nvSpPr>
      <dsp:spPr>
        <a:xfrm>
          <a:off x="2760883" y="2327965"/>
          <a:ext cx="1740535" cy="1740535"/>
        </a:xfrm>
        <a:prstGeom prst="round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Save time thanks to the routing list</a:t>
          </a:r>
          <a:endParaRPr lang="en-US" sz="1900" kern="1200"/>
        </a:p>
      </dsp:txBody>
      <dsp:txXfrm>
        <a:off x="2845849" y="2412931"/>
        <a:ext cx="1570603" cy="157060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B61BEF0D-F0BB-DE4B-95CE-6DB70DBA9567}" type="datetimeFigureOut">
              <a:rPr lang="en-US" smtClean="0"/>
              <a:pPr/>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7469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55C6B4A9-1611-4792-9094-5F34BCA07E0B}" type="datetimeFigureOut">
              <a:rPr lang="en-US" smtClean="0"/>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014266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B61BEF0D-F0BB-DE4B-95CE-6DB70DBA9567}" type="datetimeFigureOut">
              <a:rPr lang="en-US" smtClean="0"/>
              <a:pPr/>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079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B61BEF0D-F0BB-DE4B-95CE-6DB70DBA9567}" type="datetimeFigureOut">
              <a:rPr lang="en-US" smtClean="0"/>
              <a:pPr/>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6724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8453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EB712588-04B1-427B-82EE-E8DB90309F08}" type="datetimeFigureOut">
              <a:rPr lang="en-US" smtClean="0"/>
              <a:t>10/5/2023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410739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B61BEF0D-F0BB-DE4B-95CE-6DB70DBA9567}" type="datetimeFigureOut">
              <a:rPr lang="en-US" smtClean="0"/>
              <a:pPr/>
              <a:t>10/5/2023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2888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B61BEF0D-F0BB-DE4B-95CE-6DB70DBA9567}" type="datetimeFigureOut">
              <a:rPr lang="en-US" smtClean="0"/>
              <a:pPr/>
              <a:t>10/5/2023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794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6087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10/5/2023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902527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1366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10/5/2023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2994987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715589" y="3734934"/>
            <a:ext cx="9144000" cy="2387600"/>
          </a:xfrm>
        </p:spPr>
        <p:txBody>
          <a:bodyPr>
            <a:normAutofit/>
          </a:bodyPr>
          <a:lstStyle/>
          <a:p>
            <a:r>
              <a:rPr lang="fr-FR" b="1" dirty="0">
                <a:solidFill>
                  <a:schemeClr val="bg1"/>
                </a:solidFill>
                <a:latin typeface="Century Gothic" panose="020B0502020202020204" pitchFamily="34" charset="0"/>
              </a:rPr>
              <a:t>  </a:t>
            </a:r>
            <a:br>
              <a:rPr lang="fr-FR" b="1" dirty="0">
                <a:solidFill>
                  <a:schemeClr val="bg1"/>
                </a:solidFill>
                <a:latin typeface="Century Gothic" panose="020B0502020202020204" pitchFamily="34" charset="0"/>
              </a:rPr>
            </a:br>
            <a:r>
              <a:rPr lang="fr-FR" b="1" dirty="0">
                <a:solidFill>
                  <a:schemeClr val="bg1"/>
                </a:solidFill>
                <a:latin typeface="Century Gothic" panose="020B0502020202020204" pitchFamily="34" charset="0"/>
              </a:rPr>
              <a:t>  </a:t>
            </a:r>
          </a:p>
        </p:txBody>
      </p:sp>
      <p:sp>
        <p:nvSpPr>
          <p:cNvPr id="3" name="Subtitle 2"/>
          <p:cNvSpPr>
            <a:spLocks noGrp="1"/>
          </p:cNvSpPr>
          <p:nvPr>
            <p:ph type="subTitle" idx="1"/>
          </p:nvPr>
        </p:nvSpPr>
        <p:spPr>
          <a:xfrm>
            <a:off x="1898469" y="4865981"/>
            <a:ext cx="9144000" cy="916254"/>
          </a:xfrm>
        </p:spPr>
        <p:txBody>
          <a:bodyPr>
            <a:normAutofit fontScale="92500" lnSpcReduction="10000"/>
          </a:bodyPr>
          <a:lstStyle/>
          <a:p>
            <a:r>
              <a:rPr lang="fr-FR" sz="6600" b="1" dirty="0">
                <a:solidFill>
                  <a:schemeClr val="bg1"/>
                </a:solidFill>
                <a:latin typeface="Geologica" pitchFamily="2" charset="0"/>
                <a:cs typeface="Adobe Arabic" panose="02040503050201020203" pitchFamily="18" charset="-78"/>
              </a:rPr>
              <a:t>Smart parking Project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069" y="2113416"/>
            <a:ext cx="7162800" cy="1009650"/>
          </a:xfrm>
          <a:prstGeom prst="rect">
            <a:avLst/>
          </a:prstGeom>
        </p:spPr>
      </p:pic>
    </p:spTree>
    <p:extLst>
      <p:ext uri="{BB962C8B-B14F-4D97-AF65-F5344CB8AC3E}">
        <p14:creationId xmlns:p14="http://schemas.microsoft.com/office/powerpoint/2010/main" val="960899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4098" name="Picture 2" descr="Contrôleur de charge solaire MM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8535" y="1203960"/>
            <a:ext cx="4460240" cy="44602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82599" y="1097280"/>
            <a:ext cx="6739255" cy="4955203"/>
          </a:xfrm>
          <a:prstGeom prst="rect">
            <a:avLst/>
          </a:prstGeom>
          <a:noFill/>
        </p:spPr>
        <p:txBody>
          <a:bodyPr wrap="square" rtlCol="0">
            <a:spAutoFit/>
          </a:bodyPr>
          <a:lstStyle/>
          <a:p>
            <a:pPr fontAlgn="base"/>
            <a:r>
              <a:rPr lang="en-US" sz="3200" b="1" dirty="0">
                <a:solidFill>
                  <a:schemeClr val="bg1"/>
                </a:solidFill>
              </a:rPr>
              <a:t>MPPT solar charge controller 12V/24V 20A</a:t>
            </a:r>
          </a:p>
          <a:p>
            <a:pPr fontAlgn="base"/>
            <a:endParaRPr lang="en-US" b="1" dirty="0">
              <a:solidFill>
                <a:schemeClr val="bg1"/>
              </a:solidFill>
            </a:endParaRPr>
          </a:p>
          <a:p>
            <a:pPr fontAlgn="base"/>
            <a:r>
              <a:rPr lang="en-US" b="1" dirty="0">
                <a:solidFill>
                  <a:schemeClr val="bg1"/>
                </a:solidFill>
              </a:rPr>
              <a:t>Current autofocus MPPT tracking charging, high charging efficiency, charging process does not stop detection, two-way focus tracking. The minute is adjustable when the output is off, which is more convenient (there is no adjustment when the market is only available). Built-in over temperature, over current, short circuit, open circuit protection, fault clearance, controller automatic recovery Two-way MOS tube anti-backflow circuit, high-power charging mode, ultra-low heat.</a:t>
            </a:r>
          </a:p>
          <a:p>
            <a:pPr fontAlgn="base"/>
            <a:endParaRPr lang="en-US" b="1" dirty="0">
              <a:solidFill>
                <a:schemeClr val="bg1"/>
              </a:solidFill>
            </a:endParaRPr>
          </a:p>
          <a:p>
            <a:pPr fontAlgn="base"/>
            <a:r>
              <a:rPr lang="en-US" b="1" dirty="0">
                <a:solidFill>
                  <a:schemeClr val="bg1"/>
                </a:solidFill>
              </a:rPr>
              <a:t>Price: 58dt</a:t>
            </a:r>
            <a:br>
              <a:rPr lang="fr-FR" dirty="0">
                <a:solidFill>
                  <a:schemeClr val="bg1"/>
                </a:solidFill>
              </a:rPr>
            </a:br>
            <a:endParaRPr lang="fr-FR" b="1" dirty="0">
              <a:solidFill>
                <a:schemeClr val="bg1"/>
              </a:solidFill>
            </a:endParaRPr>
          </a:p>
          <a:p>
            <a:br>
              <a:rPr lang="fr-FR" dirty="0">
                <a:solidFill>
                  <a:schemeClr val="bg1"/>
                </a:solidFill>
              </a:rPr>
            </a:br>
            <a:endParaRPr lang="fr-FR" dirty="0">
              <a:solidFill>
                <a:schemeClr val="bg1"/>
              </a:solidFill>
            </a:endParaRPr>
          </a:p>
        </p:txBody>
      </p:sp>
    </p:spTree>
    <p:extLst>
      <p:ext uri="{BB962C8B-B14F-4D97-AF65-F5344CB8AC3E}">
        <p14:creationId xmlns:p14="http://schemas.microsoft.com/office/powerpoint/2010/main" val="18497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3074" name="Picture 2" descr="Batterie rechargeable 12V 22.9Ah SWL7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4080" y="873761"/>
            <a:ext cx="4498974" cy="44989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79120" y="873761"/>
            <a:ext cx="6664960" cy="4678204"/>
          </a:xfrm>
          <a:prstGeom prst="rect">
            <a:avLst/>
          </a:prstGeom>
          <a:noFill/>
        </p:spPr>
        <p:txBody>
          <a:bodyPr wrap="square" rtlCol="0">
            <a:spAutoFit/>
          </a:bodyPr>
          <a:lstStyle/>
          <a:p>
            <a:pPr fontAlgn="base"/>
            <a:r>
              <a:rPr lang="en-US" sz="3200" b="1" dirty="0">
                <a:solidFill>
                  <a:schemeClr val="bg1"/>
                </a:solidFill>
              </a:rPr>
              <a:t>Rechargeable battery 12V 22.9Ah SWL750</a:t>
            </a:r>
          </a:p>
          <a:p>
            <a:pPr fontAlgn="base"/>
            <a:endParaRPr lang="en-US" b="1" dirty="0">
              <a:solidFill>
                <a:schemeClr val="bg1"/>
              </a:solidFill>
            </a:endParaRPr>
          </a:p>
          <a:p>
            <a:pPr fontAlgn="base"/>
            <a:r>
              <a:rPr lang="en-US" b="1" dirty="0">
                <a:solidFill>
                  <a:schemeClr val="bg1"/>
                </a:solidFill>
              </a:rPr>
              <a:t>Yuasa SWL750 (12V 22.9Ah) General Purpose VRLA Battery – 10 Hour Capacity (Ah) is a high quality rechargeable sealed lead acid battery designed to provide excellent performance, durability and long life. This battery meets or exceeds the original manufacturer's specifications. The SWL750 replacement battery is backed by our industry-leading 1-year replacement warranty. An extended warranty of up to 3 years is available for your convenience. Our warranty includes shipping and is hassle-free, the only warranty of its kind on the market.</a:t>
            </a:r>
          </a:p>
          <a:p>
            <a:pPr fontAlgn="base"/>
            <a:endParaRPr lang="en-US" b="1" dirty="0">
              <a:solidFill>
                <a:schemeClr val="bg1"/>
              </a:solidFill>
            </a:endParaRPr>
          </a:p>
          <a:p>
            <a:pPr fontAlgn="base"/>
            <a:endParaRPr lang="en-US" b="1" dirty="0">
              <a:solidFill>
                <a:schemeClr val="bg1"/>
              </a:solidFill>
            </a:endParaRPr>
          </a:p>
          <a:p>
            <a:pPr fontAlgn="base"/>
            <a:r>
              <a:rPr lang="en-US" b="1" dirty="0">
                <a:solidFill>
                  <a:schemeClr val="bg1"/>
                </a:solidFill>
              </a:rPr>
              <a:t>Price: 250dt</a:t>
            </a:r>
            <a:endParaRPr lang="fr-FR" dirty="0">
              <a:solidFill>
                <a:schemeClr val="bg1"/>
              </a:solidFill>
            </a:endParaRPr>
          </a:p>
        </p:txBody>
      </p:sp>
    </p:spTree>
    <p:extLst>
      <p:ext uri="{BB962C8B-B14F-4D97-AF65-F5344CB8AC3E}">
        <p14:creationId xmlns:p14="http://schemas.microsoft.com/office/powerpoint/2010/main" val="36510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5124" name="Picture 4" descr="Ouvrir la 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9671" y="2107516"/>
            <a:ext cx="3495675" cy="27307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25688" y="2107516"/>
            <a:ext cx="4977114" cy="2585323"/>
          </a:xfrm>
          <a:prstGeom prst="rect">
            <a:avLst/>
          </a:prstGeom>
          <a:noFill/>
        </p:spPr>
        <p:txBody>
          <a:bodyPr wrap="square" rtlCol="0">
            <a:spAutoFit/>
          </a:bodyPr>
          <a:lstStyle/>
          <a:p>
            <a:r>
              <a:rPr lang="en-US" b="0" i="0" dirty="0">
                <a:solidFill>
                  <a:srgbClr val="D1D5DB"/>
                </a:solidFill>
                <a:effectLst/>
                <a:latin typeface="Söhne"/>
              </a:rPr>
              <a:t>The board employs two TL082 ICs and four adjustable resistors to monitor battery voltage levels. When the voltage exceeds preset thresholds determined by the resistors, the TL082 comparators are triggered. The battery levels are then shown on the dashboard's graphical interface. The board has six pins, with two connecting to the battery, one supplying power to the Raspberry Pi, and three sending input signals to it for display.</a:t>
            </a:r>
            <a:endParaRPr lang="fr-FR" dirty="0">
              <a:solidFill>
                <a:schemeClr val="bg1"/>
              </a:solidFill>
            </a:endParaRPr>
          </a:p>
        </p:txBody>
      </p:sp>
      <p:sp>
        <p:nvSpPr>
          <p:cNvPr id="3" name="TextBox 2">
            <a:extLst>
              <a:ext uri="{FF2B5EF4-FFF2-40B4-BE49-F238E27FC236}">
                <a16:creationId xmlns:a16="http://schemas.microsoft.com/office/drawing/2014/main" id="{01F9BCE7-26E8-DF91-0B2E-AD860C269F5F}"/>
              </a:ext>
            </a:extLst>
          </p:cNvPr>
          <p:cNvSpPr txBox="1"/>
          <p:nvPr/>
        </p:nvSpPr>
        <p:spPr>
          <a:xfrm>
            <a:off x="1178560" y="1151374"/>
            <a:ext cx="6096000" cy="369332"/>
          </a:xfrm>
          <a:prstGeom prst="rect">
            <a:avLst/>
          </a:prstGeom>
          <a:noFill/>
        </p:spPr>
        <p:txBody>
          <a:bodyPr wrap="square">
            <a:spAutoFit/>
          </a:bodyPr>
          <a:lstStyle/>
          <a:p>
            <a:pPr fontAlgn="base"/>
            <a:r>
              <a:rPr lang="en-US" sz="1800" b="1" dirty="0">
                <a:solidFill>
                  <a:schemeClr val="bg1"/>
                </a:solidFill>
              </a:rPr>
              <a:t>Main circuit board</a:t>
            </a:r>
          </a:p>
        </p:txBody>
      </p:sp>
    </p:spTree>
    <p:extLst>
      <p:ext uri="{BB962C8B-B14F-4D97-AF65-F5344CB8AC3E}">
        <p14:creationId xmlns:p14="http://schemas.microsoft.com/office/powerpoint/2010/main" val="2330813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6146" name="Picture 2" descr="Capteur d'évitement d'obstacle infrarou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0048" y="1541602"/>
            <a:ext cx="3149349" cy="34586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02920" y="1446834"/>
            <a:ext cx="7406640" cy="2800767"/>
          </a:xfrm>
          <a:prstGeom prst="rect">
            <a:avLst/>
          </a:prstGeom>
          <a:noFill/>
        </p:spPr>
        <p:txBody>
          <a:bodyPr wrap="square" rtlCol="0">
            <a:spAutoFit/>
          </a:bodyPr>
          <a:lstStyle/>
          <a:p>
            <a:pPr fontAlgn="base"/>
            <a:r>
              <a:rPr lang="en-US" sz="3200" b="1" dirty="0">
                <a:solidFill>
                  <a:schemeClr val="bg1"/>
                </a:solidFill>
              </a:rPr>
              <a:t>FC-51 Infrared Obstacle Avoidance Sensor</a:t>
            </a:r>
          </a:p>
          <a:p>
            <a:pPr fontAlgn="base"/>
            <a:endParaRPr lang="en-US" b="1" dirty="0">
              <a:solidFill>
                <a:schemeClr val="bg1"/>
              </a:solidFill>
            </a:endParaRPr>
          </a:p>
          <a:p>
            <a:pPr fontAlgn="base"/>
            <a:r>
              <a:rPr lang="en-US" b="1" dirty="0">
                <a:solidFill>
                  <a:schemeClr val="bg1"/>
                </a:solidFill>
              </a:rPr>
              <a:t>FC-51 Infrared Obstacle Avoidance Sensor , Infrared Obstacle Avoidance Sensor (Active Low) includes a pair of infrared transmitting and receiving tubes. When the transmitted light waves are reflected, the reflected infrared waves will be received by the receiver tube. The built-in comparator circuit performs processing, and the green light turns on.</a:t>
            </a:r>
          </a:p>
          <a:p>
            <a:pPr fontAlgn="base"/>
            <a:endParaRPr lang="en-US" b="1" dirty="0">
              <a:solidFill>
                <a:schemeClr val="bg1"/>
              </a:solidFill>
            </a:endParaRPr>
          </a:p>
          <a:p>
            <a:pPr fontAlgn="base"/>
            <a:r>
              <a:rPr lang="en-US" b="1" dirty="0">
                <a:solidFill>
                  <a:schemeClr val="bg1"/>
                </a:solidFill>
              </a:rPr>
              <a:t>Price: 0.45dt</a:t>
            </a:r>
            <a:endParaRPr lang="fr-FR" b="1" dirty="0">
              <a:solidFill>
                <a:schemeClr val="bg1"/>
              </a:solidFill>
            </a:endParaRPr>
          </a:p>
        </p:txBody>
      </p:sp>
    </p:spTree>
    <p:extLst>
      <p:ext uri="{BB962C8B-B14F-4D97-AF65-F5344CB8AC3E}">
        <p14:creationId xmlns:p14="http://schemas.microsoft.com/office/powerpoint/2010/main" val="3781978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1"/>
          <p:cNvSpPr txBox="1"/>
          <p:nvPr/>
        </p:nvSpPr>
        <p:spPr>
          <a:xfrm>
            <a:off x="729205" y="1180620"/>
            <a:ext cx="5382228" cy="3908762"/>
          </a:xfrm>
          <a:prstGeom prst="rect">
            <a:avLst/>
          </a:prstGeom>
          <a:noFill/>
        </p:spPr>
        <p:txBody>
          <a:bodyPr wrap="square" rtlCol="0">
            <a:spAutoFit/>
          </a:bodyPr>
          <a:lstStyle/>
          <a:p>
            <a:r>
              <a:rPr lang="en-US" sz="3200" b="1" dirty="0">
                <a:solidFill>
                  <a:schemeClr val="bg1"/>
                </a:solidFill>
              </a:rPr>
              <a:t>Raspberry Pi4 2GB RAM board</a:t>
            </a:r>
          </a:p>
          <a:p>
            <a:endParaRPr lang="en-US" dirty="0">
              <a:solidFill>
                <a:schemeClr val="bg1"/>
              </a:solidFill>
            </a:endParaRPr>
          </a:p>
          <a:p>
            <a:r>
              <a:rPr lang="en-US" dirty="0">
                <a:solidFill>
                  <a:schemeClr val="bg1"/>
                </a:solidFill>
              </a:rPr>
              <a:t>Raspberry </a:t>
            </a:r>
            <a:r>
              <a:rPr lang="en-US" dirty="0" err="1">
                <a:solidFill>
                  <a:schemeClr val="bg1"/>
                </a:solidFill>
              </a:rPr>
              <a:t>Rpi</a:t>
            </a:r>
            <a:r>
              <a:rPr lang="en-US" dirty="0">
                <a:solidFill>
                  <a:schemeClr val="bg1"/>
                </a:solidFill>
              </a:rPr>
              <a:t> 4 RAM 2GB Card is the latest product in the popular Raspberry Pi line of computers. It offers revolutionary increases in processor speed, multimedia performance, memory and connectivity compared to the Raspberry Pi 3 Model B+ previous generation while maintaining backward compatibility and similar power consumption. For the end user, Raspberry Pi 4 Model B delivers desktop performance comparable to entry-level x86 PC systems.</a:t>
            </a:r>
          </a:p>
          <a:p>
            <a:endParaRPr lang="en-US" dirty="0">
              <a:solidFill>
                <a:schemeClr val="bg1"/>
              </a:solidFill>
            </a:endParaRPr>
          </a:p>
          <a:p>
            <a:r>
              <a:rPr lang="en-US" b="1" dirty="0">
                <a:solidFill>
                  <a:schemeClr val="bg1"/>
                </a:solidFill>
              </a:rPr>
              <a:t>Price: 300dt</a:t>
            </a:r>
            <a:endParaRPr lang="fr-FR" dirty="0">
              <a:solidFill>
                <a:schemeClr val="bg1"/>
              </a:solidFill>
            </a:endParaRPr>
          </a:p>
        </p:txBody>
      </p:sp>
      <p:pic>
        <p:nvPicPr>
          <p:cNvPr id="7170" name="Picture 2" descr="Carte Raspberry Pi 4 RAM 2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7958" y="844954"/>
            <a:ext cx="4592255" cy="4592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049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1030" name="Picture 6" descr="Choosing The Right Replacement Barrier Gate Arm - All You Need to Kn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7079" y="1897381"/>
            <a:ext cx="4316095" cy="294894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746760" y="1219200"/>
            <a:ext cx="5349240" cy="4124206"/>
          </a:xfrm>
          <a:prstGeom prst="rect">
            <a:avLst/>
          </a:prstGeom>
          <a:noFill/>
        </p:spPr>
        <p:txBody>
          <a:bodyPr wrap="square" rtlCol="0">
            <a:spAutoFit/>
          </a:bodyPr>
          <a:lstStyle/>
          <a:p>
            <a:r>
              <a:rPr lang="fr-FR" sz="3200" b="1" dirty="0">
                <a:solidFill>
                  <a:schemeClr val="bg1"/>
                </a:solidFill>
              </a:rPr>
              <a:t>Straight Bar </a:t>
            </a:r>
            <a:r>
              <a:rPr lang="fr-FR" sz="3200" b="1" dirty="0" err="1">
                <a:solidFill>
                  <a:schemeClr val="bg1"/>
                </a:solidFill>
              </a:rPr>
              <a:t>Barrier</a:t>
            </a:r>
            <a:r>
              <a:rPr lang="fr-FR" sz="3200" b="1" dirty="0">
                <a:solidFill>
                  <a:schemeClr val="bg1"/>
                </a:solidFill>
              </a:rPr>
              <a:t> </a:t>
            </a:r>
            <a:r>
              <a:rPr lang="fr-FR" sz="3200" b="1" dirty="0" err="1">
                <a:solidFill>
                  <a:schemeClr val="bg1"/>
                </a:solidFill>
              </a:rPr>
              <a:t>Gate</a:t>
            </a:r>
            <a:endParaRPr lang="fr-FR" sz="3200" b="1" dirty="0">
              <a:solidFill>
                <a:schemeClr val="bg1"/>
              </a:solidFill>
            </a:endParaRPr>
          </a:p>
          <a:p>
            <a:endParaRPr lang="fr-FR" sz="3200" dirty="0">
              <a:solidFill>
                <a:schemeClr val="bg1"/>
              </a:solidFill>
            </a:endParaRPr>
          </a:p>
          <a:p>
            <a:r>
              <a:rPr lang="en-US" sz="2000" b="1" dirty="0">
                <a:solidFill>
                  <a:schemeClr val="bg1"/>
                </a:solidFill>
              </a:rPr>
              <a:t>Product Introduction</a:t>
            </a:r>
          </a:p>
          <a:p>
            <a:pPr fontAlgn="base"/>
            <a:r>
              <a:rPr lang="en-US" sz="2000" dirty="0">
                <a:solidFill>
                  <a:schemeClr val="bg1"/>
                </a:solidFill>
              </a:rPr>
              <a:t>Vehicle entrance control gate </a:t>
            </a:r>
            <a:r>
              <a:rPr lang="en-US" sz="2000" dirty="0" err="1">
                <a:solidFill>
                  <a:schemeClr val="bg1"/>
                </a:solidFill>
              </a:rPr>
              <a:t>barrie</a:t>
            </a:r>
            <a:endParaRPr lang="en-US" sz="2000" dirty="0">
              <a:solidFill>
                <a:schemeClr val="bg1"/>
              </a:solidFill>
            </a:endParaRPr>
          </a:p>
          <a:p>
            <a:pPr fontAlgn="base"/>
            <a:r>
              <a:rPr lang="en-US" sz="2000" dirty="0">
                <a:solidFill>
                  <a:schemeClr val="bg1"/>
                </a:solidFill>
              </a:rPr>
              <a:t>Compact design</a:t>
            </a:r>
          </a:p>
          <a:p>
            <a:pPr fontAlgn="base"/>
            <a:r>
              <a:rPr lang="en-US" sz="2000" dirty="0">
                <a:solidFill>
                  <a:schemeClr val="bg1"/>
                </a:solidFill>
              </a:rPr>
              <a:t>Switchable Reader Panel</a:t>
            </a:r>
          </a:p>
          <a:p>
            <a:pPr fontAlgn="base"/>
            <a:r>
              <a:rPr lang="en-US" sz="2000" dirty="0">
                <a:solidFill>
                  <a:schemeClr val="bg1"/>
                </a:solidFill>
              </a:rPr>
              <a:t>Simple installation</a:t>
            </a:r>
          </a:p>
          <a:p>
            <a:pPr fontAlgn="base"/>
            <a:r>
              <a:rPr lang="en-US" sz="2000" dirty="0">
                <a:solidFill>
                  <a:schemeClr val="bg1"/>
                </a:solidFill>
              </a:rPr>
              <a:t>Long life cycle</a:t>
            </a:r>
          </a:p>
          <a:p>
            <a:pPr fontAlgn="base"/>
            <a:endParaRPr lang="en-US" sz="2000" dirty="0">
              <a:solidFill>
                <a:schemeClr val="bg1"/>
              </a:solidFill>
            </a:endParaRPr>
          </a:p>
          <a:p>
            <a:pPr fontAlgn="base"/>
            <a:r>
              <a:rPr lang="en-US" sz="2000" b="1" dirty="0">
                <a:solidFill>
                  <a:schemeClr val="bg1"/>
                </a:solidFill>
              </a:rPr>
              <a:t>Price: 1000dt</a:t>
            </a:r>
            <a:endParaRPr lang="fr-FR" sz="2000" dirty="0">
              <a:solidFill>
                <a:schemeClr val="bg1"/>
              </a:solidFill>
            </a:endParaRPr>
          </a:p>
          <a:p>
            <a:pPr fontAlgn="base"/>
            <a:endParaRPr lang="en-US" sz="2000" dirty="0">
              <a:solidFill>
                <a:schemeClr val="bg1"/>
              </a:solidFill>
            </a:endParaRPr>
          </a:p>
          <a:p>
            <a:endParaRPr lang="fr-FR" sz="2000" dirty="0">
              <a:solidFill>
                <a:schemeClr val="bg1"/>
              </a:solidFill>
            </a:endParaRPr>
          </a:p>
        </p:txBody>
      </p:sp>
    </p:spTree>
    <p:extLst>
      <p:ext uri="{BB962C8B-B14F-4D97-AF65-F5344CB8AC3E}">
        <p14:creationId xmlns:p14="http://schemas.microsoft.com/office/powerpoint/2010/main" val="625604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2050" name="Picture 2" descr="SCI Plus Out Door - 2.4 MP HD Camra in Vapi at best price by T &amp; T  Enterprises - Justd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840" y="1584961"/>
            <a:ext cx="4526280" cy="367284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782320" y="2072642"/>
            <a:ext cx="5654040" cy="2123658"/>
          </a:xfrm>
          <a:prstGeom prst="rect">
            <a:avLst/>
          </a:prstGeom>
          <a:noFill/>
        </p:spPr>
        <p:txBody>
          <a:bodyPr wrap="square" rtlCol="0">
            <a:spAutoFit/>
          </a:bodyPr>
          <a:lstStyle/>
          <a:p>
            <a:r>
              <a:rPr lang="en-US" sz="3200" b="1" dirty="0">
                <a:solidFill>
                  <a:schemeClr val="bg1"/>
                </a:solidFill>
              </a:rPr>
              <a:t>Camera solutions </a:t>
            </a:r>
          </a:p>
          <a:p>
            <a:r>
              <a:rPr lang="en-US" sz="2000" dirty="0">
                <a:solidFill>
                  <a:schemeClr val="bg1"/>
                </a:solidFill>
              </a:rPr>
              <a:t>Installed for to monitor and survey the parking lot area.</a:t>
            </a:r>
          </a:p>
          <a:p>
            <a:endParaRPr lang="en-US" sz="2000" dirty="0">
              <a:solidFill>
                <a:schemeClr val="bg1"/>
              </a:solidFill>
            </a:endParaRPr>
          </a:p>
          <a:p>
            <a:r>
              <a:rPr lang="en-US" sz="2000" b="1" dirty="0">
                <a:solidFill>
                  <a:schemeClr val="bg1"/>
                </a:solidFill>
              </a:rPr>
              <a:t>Price: 2000dt</a:t>
            </a:r>
            <a:endParaRPr lang="fr-FR" sz="2000" dirty="0">
              <a:solidFill>
                <a:schemeClr val="bg1"/>
              </a:solidFill>
            </a:endParaRPr>
          </a:p>
          <a:p>
            <a:endParaRPr lang="fr-FR" sz="2000" dirty="0">
              <a:solidFill>
                <a:schemeClr val="bg1"/>
              </a:solidFill>
            </a:endParaRPr>
          </a:p>
        </p:txBody>
      </p:sp>
    </p:spTree>
    <p:extLst>
      <p:ext uri="{BB962C8B-B14F-4D97-AF65-F5344CB8AC3E}">
        <p14:creationId xmlns:p14="http://schemas.microsoft.com/office/powerpoint/2010/main" val="2973068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AutoShape 2" descr="10 façons de booster votre WiFi pour un Internet plus rapide | TP-Link  Fran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76" name="Picture 4" descr="The 3 Best Wi-Fi Routers of 2023 | Reviews by Wirecut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280" y="1737360"/>
            <a:ext cx="4773294" cy="298851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1082040" y="2026920"/>
            <a:ext cx="5115560" cy="2554545"/>
          </a:xfrm>
          <a:prstGeom prst="rect">
            <a:avLst/>
          </a:prstGeom>
          <a:noFill/>
        </p:spPr>
        <p:txBody>
          <a:bodyPr wrap="square" rtlCol="0">
            <a:spAutoFit/>
          </a:bodyPr>
          <a:lstStyle/>
          <a:p>
            <a:r>
              <a:rPr lang="fr-FR" sz="3200" b="1" dirty="0">
                <a:solidFill>
                  <a:schemeClr val="bg1"/>
                </a:solidFill>
              </a:rPr>
              <a:t>Internet Connection</a:t>
            </a:r>
          </a:p>
          <a:p>
            <a:endParaRPr lang="fr-FR" sz="3200" b="1" dirty="0">
              <a:solidFill>
                <a:schemeClr val="bg1"/>
              </a:solidFill>
            </a:endParaRPr>
          </a:p>
          <a:p>
            <a:r>
              <a:rPr lang="fr-FR" sz="3200" dirty="0">
                <a:solidFill>
                  <a:schemeClr val="bg1"/>
                </a:solidFill>
              </a:rPr>
              <a:t>A </a:t>
            </a:r>
            <a:r>
              <a:rPr lang="en-US" sz="3200" dirty="0">
                <a:solidFill>
                  <a:schemeClr val="bg1"/>
                </a:solidFill>
              </a:rPr>
              <a:t>necessity</a:t>
            </a:r>
            <a:r>
              <a:rPr lang="fr-FR" sz="3200" dirty="0">
                <a:solidFill>
                  <a:schemeClr val="bg1"/>
                </a:solidFill>
              </a:rPr>
              <a:t> for </a:t>
            </a:r>
            <a:r>
              <a:rPr lang="fr-FR" sz="3200" dirty="0" err="1">
                <a:solidFill>
                  <a:schemeClr val="bg1"/>
                </a:solidFill>
              </a:rPr>
              <a:t>our</a:t>
            </a:r>
            <a:r>
              <a:rPr lang="fr-FR" sz="3200" dirty="0">
                <a:solidFill>
                  <a:schemeClr val="bg1"/>
                </a:solidFill>
              </a:rPr>
              <a:t> IoT system infrastructure</a:t>
            </a:r>
          </a:p>
          <a:p>
            <a:endParaRPr lang="fr-FR" sz="3200" dirty="0">
              <a:solidFill>
                <a:schemeClr val="bg1"/>
              </a:solidFill>
            </a:endParaRPr>
          </a:p>
        </p:txBody>
      </p:sp>
    </p:spTree>
    <p:extLst>
      <p:ext uri="{BB962C8B-B14F-4D97-AF65-F5344CB8AC3E}">
        <p14:creationId xmlns:p14="http://schemas.microsoft.com/office/powerpoint/2010/main" val="1845388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FED2F2-1574-2DFB-D38C-253B629CAA99}"/>
              </a:ext>
            </a:extLst>
          </p:cNvPr>
          <p:cNvSpPr txBox="1"/>
          <p:nvPr/>
        </p:nvSpPr>
        <p:spPr>
          <a:xfrm>
            <a:off x="2868706" y="2274838"/>
            <a:ext cx="6454588" cy="2308324"/>
          </a:xfrm>
          <a:prstGeom prst="rect">
            <a:avLst/>
          </a:prstGeom>
          <a:noFill/>
        </p:spPr>
        <p:txBody>
          <a:bodyPr wrap="square" rtlCol="0">
            <a:spAutoFit/>
          </a:bodyPr>
          <a:lstStyle/>
          <a:p>
            <a:pPr algn="ctr"/>
            <a:r>
              <a:rPr lang="en-US" sz="7200" b="1" dirty="0">
                <a:solidFill>
                  <a:schemeClr val="bg1"/>
                </a:solidFill>
                <a:latin typeface="Geologica" pitchFamily="2" charset="0"/>
              </a:rPr>
              <a:t>Financial</a:t>
            </a:r>
            <a:br>
              <a:rPr lang="en-US" sz="7200" b="1" dirty="0">
                <a:solidFill>
                  <a:schemeClr val="bg1"/>
                </a:solidFill>
                <a:latin typeface="Geologica" pitchFamily="2" charset="0"/>
              </a:rPr>
            </a:br>
            <a:r>
              <a:rPr lang="en-US" sz="7200" b="1" dirty="0">
                <a:solidFill>
                  <a:schemeClr val="bg1"/>
                </a:solidFill>
                <a:latin typeface="Geologica" pitchFamily="2" charset="0"/>
              </a:rPr>
              <a:t>Feasibility</a:t>
            </a:r>
          </a:p>
        </p:txBody>
      </p:sp>
    </p:spTree>
    <p:extLst>
      <p:ext uri="{BB962C8B-B14F-4D97-AF65-F5344CB8AC3E}">
        <p14:creationId xmlns:p14="http://schemas.microsoft.com/office/powerpoint/2010/main" val="1660391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id="{6E8079BB-5E97-B715-BA47-32AE5F5D4962}"/>
              </a:ext>
            </a:extLst>
          </p:cNvPr>
          <p:cNvGraphicFramePr>
            <a:graphicFrameLocks noGrp="1"/>
          </p:cNvGraphicFramePr>
          <p:nvPr>
            <p:ph idx="1"/>
            <p:extLst>
              <p:ext uri="{D42A27DB-BD31-4B8C-83A1-F6EECF244321}">
                <p14:modId xmlns:p14="http://schemas.microsoft.com/office/powerpoint/2010/main" val="3497620803"/>
              </p:ext>
            </p:extLst>
          </p:nvPr>
        </p:nvGraphicFramePr>
        <p:xfrm>
          <a:off x="6234868" y="1820369"/>
          <a:ext cx="5217173"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4">
            <a:extLst>
              <a:ext uri="{FF2B5EF4-FFF2-40B4-BE49-F238E27FC236}">
                <a16:creationId xmlns:a16="http://schemas.microsoft.com/office/drawing/2014/main" id="{F460A54D-F4CF-375C-D574-B26F65FB9CE7}"/>
              </a:ext>
            </a:extLst>
          </p:cNvPr>
          <p:cNvSpPr>
            <a:spLocks noGrp="1"/>
          </p:cNvSpPr>
          <p:nvPr>
            <p:ph type="title"/>
          </p:nvPr>
        </p:nvSpPr>
        <p:spPr>
          <a:xfrm>
            <a:off x="847779" y="686293"/>
            <a:ext cx="8905821" cy="1067209"/>
          </a:xfrm>
        </p:spPr>
        <p:txBody>
          <a:bodyPr>
            <a:normAutofit/>
          </a:bodyPr>
          <a:lstStyle/>
          <a:p>
            <a:r>
              <a:rPr lang="en-US" sz="3400" b="0" i="0" dirty="0">
                <a:solidFill>
                  <a:schemeClr val="bg1"/>
                </a:solidFill>
                <a:effectLst/>
                <a:latin typeface="Söhne"/>
              </a:rPr>
              <a:t>THE </a:t>
            </a:r>
            <a:r>
              <a:rPr lang="en-US" sz="3400" b="0" i="0" dirty="0">
                <a:solidFill>
                  <a:schemeClr val="bg1"/>
                </a:solidFill>
                <a:effectLst/>
                <a:latin typeface="Grologica"/>
              </a:rPr>
              <a:t>SMART</a:t>
            </a:r>
            <a:r>
              <a:rPr lang="en-US" sz="3400" b="0" i="0" dirty="0">
                <a:solidFill>
                  <a:schemeClr val="bg1"/>
                </a:solidFill>
                <a:effectLst/>
                <a:latin typeface="Söhne"/>
              </a:rPr>
              <a:t> PARKING ALLOWS:</a:t>
            </a:r>
            <a:endParaRPr lang="en-US" sz="3400" dirty="0">
              <a:solidFill>
                <a:schemeClr val="bg1"/>
              </a:solidFill>
            </a:endParaRPr>
          </a:p>
        </p:txBody>
      </p:sp>
      <p:pic>
        <p:nvPicPr>
          <p:cNvPr id="4" name="Picture 3" descr="A person standing in front of a tablet&#10;&#10;Description automatically generated">
            <a:extLst>
              <a:ext uri="{FF2B5EF4-FFF2-40B4-BE49-F238E27FC236}">
                <a16:creationId xmlns:a16="http://schemas.microsoft.com/office/drawing/2014/main" id="{E3F4F53D-EC13-9EC9-1894-844C3B165FA2}"/>
              </a:ext>
            </a:extLst>
          </p:cNvPr>
          <p:cNvPicPr>
            <a:picLocks noChangeAspect="1"/>
          </p:cNvPicPr>
          <p:nvPr/>
        </p:nvPicPr>
        <p:blipFill rotWithShape="1">
          <a:blip r:embed="rId8"/>
          <a:srcRect l="22854" r="14822"/>
          <a:stretch/>
        </p:blipFill>
        <p:spPr>
          <a:xfrm>
            <a:off x="847779" y="1618564"/>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spTree>
    <p:extLst>
      <p:ext uri="{BB962C8B-B14F-4D97-AF65-F5344CB8AC3E}">
        <p14:creationId xmlns:p14="http://schemas.microsoft.com/office/powerpoint/2010/main" val="4229192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47708"/>
            <a:ext cx="10515600" cy="1325563"/>
          </a:xfrm>
        </p:spPr>
        <p:txBody>
          <a:bodyPr/>
          <a:lstStyle/>
          <a:p>
            <a:r>
              <a:rPr lang="fr-FR" sz="6000" b="1" dirty="0">
                <a:solidFill>
                  <a:schemeClr val="bg1"/>
                </a:solidFill>
                <a:latin typeface="Geologica" pitchFamily="2" charset="0"/>
                <a:cs typeface="Adobe Arabic" panose="02040503050201020203" pitchFamily="18" charset="-78"/>
              </a:rPr>
              <a:t>Plan</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fr-FR" sz="4800" dirty="0">
                <a:solidFill>
                  <a:schemeClr val="bg1"/>
                </a:solidFill>
                <a:latin typeface="Geologica" pitchFamily="2" charset="0"/>
                <a:ea typeface="Adobe Fan Heiti Std B" panose="020B0700000000000000" pitchFamily="34" charset="-128"/>
              </a:rPr>
              <a:t>Introduction</a:t>
            </a:r>
          </a:p>
          <a:p>
            <a:pPr marL="285750" lvl="0" indent="-285750" defTabSz="457200">
              <a:lnSpc>
                <a:spcPct val="100000"/>
              </a:lnSpc>
              <a:spcBef>
                <a:spcPts val="0"/>
              </a:spcBef>
              <a:buFont typeface="Wingdings" panose="05000000000000000000" pitchFamily="2" charset="2"/>
              <a:buChar char="Ø"/>
            </a:pPr>
            <a:r>
              <a:rPr lang="fr-FR" sz="4800" dirty="0">
                <a:solidFill>
                  <a:schemeClr val="bg1"/>
                </a:solidFill>
                <a:latin typeface="Geologica" pitchFamily="2" charset="0"/>
                <a:ea typeface="Adobe Fan Heiti Std B" panose="020B0700000000000000" pitchFamily="34" charset="-128"/>
              </a:rPr>
              <a:t>Graphic chart</a:t>
            </a:r>
          </a:p>
          <a:p>
            <a:pPr marL="285750" indent="-285750" defTabSz="457200">
              <a:lnSpc>
                <a:spcPct val="100000"/>
              </a:lnSpc>
              <a:spcBef>
                <a:spcPts val="0"/>
              </a:spcBef>
              <a:buFont typeface="Wingdings" panose="05000000000000000000" pitchFamily="2" charset="2"/>
              <a:buChar char="Ø"/>
            </a:pPr>
            <a:r>
              <a:rPr lang="fr-FR" sz="4800" dirty="0">
                <a:solidFill>
                  <a:schemeClr val="bg1"/>
                </a:solidFill>
                <a:latin typeface="Geologica" pitchFamily="2" charset="0"/>
                <a:ea typeface="Adobe Fan Heiti Std B" panose="020B0700000000000000" pitchFamily="34" charset="-128"/>
              </a:rPr>
              <a:t>Business </a:t>
            </a:r>
            <a:r>
              <a:rPr lang="fr-FR" sz="4800" dirty="0" err="1">
                <a:solidFill>
                  <a:schemeClr val="bg1"/>
                </a:solidFill>
                <a:latin typeface="Geologica" pitchFamily="2" charset="0"/>
                <a:ea typeface="Adobe Fan Heiti Std B" panose="020B0700000000000000" pitchFamily="34" charset="-128"/>
              </a:rPr>
              <a:t>feasibility</a:t>
            </a:r>
            <a:r>
              <a:rPr lang="fr-FR" sz="4800" dirty="0">
                <a:solidFill>
                  <a:schemeClr val="bg1"/>
                </a:solidFill>
                <a:latin typeface="Geologica" pitchFamily="2" charset="0"/>
                <a:ea typeface="Adobe Fan Heiti Std B" panose="020B0700000000000000" pitchFamily="34" charset="-128"/>
              </a:rPr>
              <a:t> </a:t>
            </a:r>
            <a:r>
              <a:rPr lang="fr-FR" sz="4800" dirty="0" err="1">
                <a:solidFill>
                  <a:schemeClr val="bg1"/>
                </a:solidFill>
                <a:latin typeface="Geologica" pitchFamily="2" charset="0"/>
                <a:ea typeface="Adobe Fan Heiti Std B" panose="020B0700000000000000" pitchFamily="34" charset="-128"/>
              </a:rPr>
              <a:t>study</a:t>
            </a:r>
            <a:endParaRPr lang="fr-FR" sz="4800" dirty="0">
              <a:solidFill>
                <a:schemeClr val="bg1"/>
              </a:solidFill>
              <a:latin typeface="Geologica" pitchFamily="2" charset="0"/>
              <a:ea typeface="Adobe Fan Heiti Std B" panose="020B0700000000000000" pitchFamily="34" charset="-128"/>
            </a:endParaRPr>
          </a:p>
          <a:p>
            <a:pPr marL="285750" lvl="0" indent="-285750" defTabSz="457200">
              <a:lnSpc>
                <a:spcPct val="100000"/>
              </a:lnSpc>
              <a:spcBef>
                <a:spcPts val="0"/>
              </a:spcBef>
              <a:buFont typeface="Wingdings" panose="05000000000000000000" pitchFamily="2" charset="2"/>
              <a:buChar char="Ø"/>
            </a:pPr>
            <a:r>
              <a:rPr lang="fr-FR" sz="4800" dirty="0" err="1">
                <a:solidFill>
                  <a:schemeClr val="bg1"/>
                </a:solidFill>
                <a:latin typeface="Geologica" pitchFamily="2" charset="0"/>
                <a:ea typeface="Adobe Fan Heiti Std B" panose="020B0700000000000000" pitchFamily="34" charset="-128"/>
              </a:rPr>
              <a:t>Technical</a:t>
            </a:r>
            <a:r>
              <a:rPr lang="fr-FR" sz="4800" dirty="0">
                <a:solidFill>
                  <a:schemeClr val="bg1"/>
                </a:solidFill>
                <a:latin typeface="Geologica" pitchFamily="2" charset="0"/>
                <a:ea typeface="Adobe Fan Heiti Std B" panose="020B0700000000000000" pitchFamily="34" charset="-128"/>
              </a:rPr>
              <a:t> </a:t>
            </a:r>
            <a:r>
              <a:rPr lang="fr-FR" sz="4800" dirty="0" err="1">
                <a:solidFill>
                  <a:schemeClr val="bg1"/>
                </a:solidFill>
                <a:latin typeface="Geologica" pitchFamily="2" charset="0"/>
                <a:ea typeface="Adobe Fan Heiti Std B" panose="020B0700000000000000" pitchFamily="34" charset="-128"/>
              </a:rPr>
              <a:t>feasibility</a:t>
            </a:r>
            <a:r>
              <a:rPr lang="fr-FR" sz="4800" dirty="0">
                <a:solidFill>
                  <a:schemeClr val="bg1"/>
                </a:solidFill>
                <a:latin typeface="Geologica" pitchFamily="2" charset="0"/>
                <a:ea typeface="Adobe Fan Heiti Std B" panose="020B0700000000000000" pitchFamily="34" charset="-128"/>
              </a:rPr>
              <a:t> </a:t>
            </a:r>
            <a:r>
              <a:rPr lang="fr-FR" sz="4800" dirty="0" err="1">
                <a:solidFill>
                  <a:schemeClr val="bg1"/>
                </a:solidFill>
                <a:latin typeface="Geologica" pitchFamily="2" charset="0"/>
                <a:ea typeface="Adobe Fan Heiti Std B" panose="020B0700000000000000" pitchFamily="34" charset="-128"/>
              </a:rPr>
              <a:t>study</a:t>
            </a:r>
            <a:endParaRPr lang="fr-FR" sz="4800" dirty="0">
              <a:solidFill>
                <a:schemeClr val="bg1"/>
              </a:solidFill>
              <a:latin typeface="Geologica" pitchFamily="2" charset="0"/>
              <a:ea typeface="Adobe Fan Heiti Std B" panose="020B0700000000000000" pitchFamily="34" charset="-128"/>
            </a:endParaRPr>
          </a:p>
          <a:p>
            <a:pPr marL="285750" lvl="0" indent="-285750" defTabSz="457200">
              <a:lnSpc>
                <a:spcPct val="100000"/>
              </a:lnSpc>
              <a:spcBef>
                <a:spcPts val="0"/>
              </a:spcBef>
              <a:buFont typeface="Wingdings" panose="05000000000000000000" pitchFamily="2" charset="2"/>
              <a:buChar char="Ø"/>
            </a:pPr>
            <a:r>
              <a:rPr lang="fr-FR" sz="4800" dirty="0">
                <a:solidFill>
                  <a:schemeClr val="bg1"/>
                </a:solidFill>
                <a:latin typeface="Geologica" pitchFamily="2" charset="0"/>
                <a:ea typeface="Adobe Fan Heiti Std B" panose="020B0700000000000000" pitchFamily="34" charset="-128"/>
              </a:rPr>
              <a:t>App Prototype</a:t>
            </a:r>
          </a:p>
          <a:p>
            <a:pPr>
              <a:buFont typeface="Wingdings" panose="05000000000000000000" pitchFamily="2" charset="2"/>
              <a:buChar char="Ø"/>
            </a:pPr>
            <a:endParaRPr lang="fr-FR" dirty="0"/>
          </a:p>
        </p:txBody>
      </p:sp>
    </p:spTree>
    <p:extLst>
      <p:ext uri="{BB962C8B-B14F-4D97-AF65-F5344CB8AC3E}">
        <p14:creationId xmlns:p14="http://schemas.microsoft.com/office/powerpoint/2010/main" val="1223289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EC2DA1-CFAD-E4D3-C228-D5BCA9E97C7E}"/>
              </a:ext>
            </a:extLst>
          </p:cNvPr>
          <p:cNvPicPr>
            <a:picLocks noChangeAspect="1"/>
          </p:cNvPicPr>
          <p:nvPr/>
        </p:nvPicPr>
        <p:blipFill>
          <a:blip r:embed="rId3"/>
          <a:stretch>
            <a:fillRect/>
          </a:stretch>
        </p:blipFill>
        <p:spPr>
          <a:xfrm>
            <a:off x="2541546" y="-10083"/>
            <a:ext cx="9506668" cy="6868083"/>
          </a:xfrm>
          <a:prstGeom prst="rect">
            <a:avLst/>
          </a:prstGeom>
        </p:spPr>
      </p:pic>
      <p:sp>
        <p:nvSpPr>
          <p:cNvPr id="14" name="TextBox 13">
            <a:extLst>
              <a:ext uri="{FF2B5EF4-FFF2-40B4-BE49-F238E27FC236}">
                <a16:creationId xmlns:a16="http://schemas.microsoft.com/office/drawing/2014/main" id="{C9DA7AA4-1C1D-6F3B-0EDB-7230BD1EA1B5}"/>
              </a:ext>
            </a:extLst>
          </p:cNvPr>
          <p:cNvSpPr txBox="1"/>
          <p:nvPr/>
        </p:nvSpPr>
        <p:spPr>
          <a:xfrm rot="16200000">
            <a:off x="-1452880" y="2823793"/>
            <a:ext cx="6096000" cy="1200329"/>
          </a:xfrm>
          <a:prstGeom prst="rect">
            <a:avLst/>
          </a:prstGeom>
          <a:noFill/>
        </p:spPr>
        <p:txBody>
          <a:bodyPr wrap="square">
            <a:spAutoFit/>
          </a:bodyPr>
          <a:lstStyle/>
          <a:p>
            <a:pPr algn="ctr"/>
            <a:r>
              <a:rPr lang="en-US" sz="7200" b="1" dirty="0">
                <a:solidFill>
                  <a:schemeClr val="bg1"/>
                </a:solidFill>
                <a:latin typeface="Geologica" pitchFamily="2" charset="0"/>
              </a:rPr>
              <a:t>BMC</a:t>
            </a:r>
          </a:p>
        </p:txBody>
      </p:sp>
    </p:spTree>
    <p:extLst>
      <p:ext uri="{BB962C8B-B14F-4D97-AF65-F5344CB8AC3E}">
        <p14:creationId xmlns:p14="http://schemas.microsoft.com/office/powerpoint/2010/main" val="4170379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93637697"/>
              </p:ext>
            </p:extLst>
          </p:nvPr>
        </p:nvGraphicFramePr>
        <p:xfrm>
          <a:off x="1346200" y="673946"/>
          <a:ext cx="10058400" cy="5777830"/>
        </p:xfrm>
        <a:graphic>
          <a:graphicData uri="http://schemas.openxmlformats.org/drawingml/2006/table">
            <a:tbl>
              <a:tblPr firstRow="1" bandRow="1">
                <a:tableStyleId>{5940675A-B579-460E-94D1-54222C63F5DA}</a:tableStyleId>
              </a:tblPr>
              <a:tblGrid>
                <a:gridCol w="3320958">
                  <a:extLst>
                    <a:ext uri="{9D8B030D-6E8A-4147-A177-3AD203B41FA5}">
                      <a16:colId xmlns:a16="http://schemas.microsoft.com/office/drawing/2014/main" val="20000"/>
                    </a:ext>
                  </a:extLst>
                </a:gridCol>
                <a:gridCol w="1708242">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gridCol w="2514600">
                  <a:extLst>
                    <a:ext uri="{9D8B030D-6E8A-4147-A177-3AD203B41FA5}">
                      <a16:colId xmlns:a16="http://schemas.microsoft.com/office/drawing/2014/main" val="20003"/>
                    </a:ext>
                  </a:extLst>
                </a:gridCol>
              </a:tblGrid>
              <a:tr h="634824">
                <a:tc>
                  <a:txBody>
                    <a:bodyPr/>
                    <a:lstStyle/>
                    <a:p>
                      <a:r>
                        <a:rPr lang="fr-FR" b="0" dirty="0">
                          <a:solidFill>
                            <a:schemeClr val="tx1"/>
                          </a:solidFill>
                        </a:rPr>
                        <a:t>Name</a:t>
                      </a:r>
                    </a:p>
                  </a:txBody>
                  <a:tcPr>
                    <a:solidFill>
                      <a:schemeClr val="bg1"/>
                    </a:solidFill>
                  </a:tcPr>
                </a:tc>
                <a:tc>
                  <a:txBody>
                    <a:bodyPr/>
                    <a:lstStyle/>
                    <a:p>
                      <a:r>
                        <a:rPr lang="en-US" b="0" noProof="0" dirty="0">
                          <a:solidFill>
                            <a:schemeClr val="tx1"/>
                          </a:solidFill>
                        </a:rPr>
                        <a:t>Quantity</a:t>
                      </a:r>
                    </a:p>
                  </a:txBody>
                  <a:tcPr>
                    <a:solidFill>
                      <a:schemeClr val="bg1"/>
                    </a:solidFill>
                  </a:tcPr>
                </a:tc>
                <a:tc>
                  <a:txBody>
                    <a:bodyPr/>
                    <a:lstStyle/>
                    <a:p>
                      <a:pPr rtl="0" eaLnBrk="1" latinLnBrk="0" hangingPunct="1"/>
                      <a:r>
                        <a:rPr lang="en-US" sz="1800" b="0" kern="1200" dirty="0">
                          <a:solidFill>
                            <a:schemeClr val="tx1"/>
                          </a:solidFill>
                          <a:effectLst/>
                          <a:latin typeface="+mn-lt"/>
                          <a:ea typeface="+mn-ea"/>
                          <a:cs typeface="+mn-cs"/>
                        </a:rPr>
                        <a:t>Price</a:t>
                      </a:r>
                      <a:endParaRPr lang="fr-FR" b="0" dirty="0">
                        <a:solidFill>
                          <a:schemeClr val="tx1"/>
                        </a:solidFill>
                        <a:effectLst/>
                      </a:endParaRPr>
                    </a:p>
                  </a:txBody>
                  <a:tcPr>
                    <a:solidFill>
                      <a:schemeClr val="bg1"/>
                    </a:solidFill>
                  </a:tcPr>
                </a:tc>
                <a:tc>
                  <a:txBody>
                    <a:bodyPr/>
                    <a:lstStyle/>
                    <a:p>
                      <a:r>
                        <a:rPr lang="fr-FR" b="0" dirty="0">
                          <a:solidFill>
                            <a:schemeClr val="tx1"/>
                          </a:solidFill>
                        </a:rPr>
                        <a:t>Total</a:t>
                      </a:r>
                    </a:p>
                  </a:txBody>
                  <a:tcPr>
                    <a:solidFill>
                      <a:schemeClr val="bg1"/>
                    </a:solidFill>
                  </a:tcPr>
                </a:tc>
                <a:extLst>
                  <a:ext uri="{0D108BD9-81ED-4DB2-BD59-A6C34878D82A}">
                    <a16:rowId xmlns:a16="http://schemas.microsoft.com/office/drawing/2014/main" val="10000"/>
                  </a:ext>
                </a:extLst>
              </a:tr>
              <a:tr h="634824">
                <a:tc>
                  <a:txBody>
                    <a:bodyPr/>
                    <a:lstStyle/>
                    <a:p>
                      <a:r>
                        <a:rPr lang="fr-FR" b="0" dirty="0">
                          <a:solidFill>
                            <a:schemeClr val="tx1"/>
                          </a:solidFill>
                        </a:rPr>
                        <a:t>Solar Panel</a:t>
                      </a:r>
                    </a:p>
                  </a:txBody>
                  <a:tcPr>
                    <a:solidFill>
                      <a:schemeClr val="bg1"/>
                    </a:solidFill>
                  </a:tcPr>
                </a:tc>
                <a:tc>
                  <a:txBody>
                    <a:bodyPr/>
                    <a:lstStyle/>
                    <a:p>
                      <a:r>
                        <a:rPr lang="fr-FR" b="0" dirty="0">
                          <a:solidFill>
                            <a:schemeClr val="tx1"/>
                          </a:solidFill>
                        </a:rPr>
                        <a:t>4</a:t>
                      </a:r>
                    </a:p>
                  </a:txBody>
                  <a:tcPr>
                    <a:solidFill>
                      <a:schemeClr val="bg1"/>
                    </a:solidFill>
                  </a:tcPr>
                </a:tc>
                <a:tc>
                  <a:txBody>
                    <a:bodyPr/>
                    <a:lstStyle/>
                    <a:p>
                      <a:r>
                        <a:rPr lang="fr-FR" b="0" dirty="0">
                          <a:solidFill>
                            <a:schemeClr val="tx1"/>
                          </a:solidFill>
                        </a:rPr>
                        <a:t>2 750</a:t>
                      </a:r>
                    </a:p>
                  </a:txBody>
                  <a:tcPr>
                    <a:solidFill>
                      <a:schemeClr val="bg1"/>
                    </a:solidFill>
                  </a:tcPr>
                </a:tc>
                <a:tc>
                  <a:txBody>
                    <a:bodyPr/>
                    <a:lstStyle/>
                    <a:p>
                      <a:r>
                        <a:rPr lang="fr-FR" b="0" dirty="0">
                          <a:solidFill>
                            <a:schemeClr val="tx1"/>
                          </a:solidFill>
                        </a:rPr>
                        <a:t>11 000</a:t>
                      </a:r>
                    </a:p>
                  </a:txBody>
                  <a:tcPr>
                    <a:solidFill>
                      <a:schemeClr val="bg1"/>
                    </a:solidFill>
                  </a:tcPr>
                </a:tc>
                <a:extLst>
                  <a:ext uri="{0D108BD9-81ED-4DB2-BD59-A6C34878D82A}">
                    <a16:rowId xmlns:a16="http://schemas.microsoft.com/office/drawing/2014/main" val="10001"/>
                  </a:ext>
                </a:extLst>
              </a:tr>
              <a:tr h="634824">
                <a:tc>
                  <a:txBody>
                    <a:bodyPr/>
                    <a:lstStyle/>
                    <a:p>
                      <a:r>
                        <a:rPr lang="en-US" sz="1800" b="0" dirty="0">
                          <a:solidFill>
                            <a:schemeClr val="tx1"/>
                          </a:solidFill>
                        </a:rPr>
                        <a:t>Wind Turbine</a:t>
                      </a:r>
                      <a:endParaRPr lang="fr-FR" b="0" dirty="0">
                        <a:solidFill>
                          <a:schemeClr val="tx1"/>
                        </a:solidFill>
                      </a:endParaRPr>
                    </a:p>
                  </a:txBody>
                  <a:tcPr>
                    <a:solidFill>
                      <a:schemeClr val="bg1"/>
                    </a:solidFill>
                  </a:tcPr>
                </a:tc>
                <a:tc>
                  <a:txBody>
                    <a:bodyPr/>
                    <a:lstStyle/>
                    <a:p>
                      <a:r>
                        <a:rPr lang="fr-FR" b="0" dirty="0">
                          <a:solidFill>
                            <a:schemeClr val="tx1"/>
                          </a:solidFill>
                        </a:rPr>
                        <a:t>2</a:t>
                      </a:r>
                    </a:p>
                  </a:txBody>
                  <a:tcPr>
                    <a:solidFill>
                      <a:schemeClr val="bg1"/>
                    </a:solidFill>
                  </a:tcPr>
                </a:tc>
                <a:tc>
                  <a:txBody>
                    <a:bodyPr/>
                    <a:lstStyle/>
                    <a:p>
                      <a:r>
                        <a:rPr lang="fr-FR" b="0" dirty="0">
                          <a:solidFill>
                            <a:schemeClr val="tx1"/>
                          </a:solidFill>
                        </a:rPr>
                        <a:t>11 000</a:t>
                      </a:r>
                    </a:p>
                  </a:txBody>
                  <a:tcPr>
                    <a:solidFill>
                      <a:schemeClr val="bg1"/>
                    </a:solidFill>
                  </a:tcPr>
                </a:tc>
                <a:tc>
                  <a:txBody>
                    <a:bodyPr/>
                    <a:lstStyle/>
                    <a:p>
                      <a:r>
                        <a:rPr lang="fr-FR" b="0" dirty="0">
                          <a:solidFill>
                            <a:schemeClr val="tx1"/>
                          </a:solidFill>
                        </a:rPr>
                        <a:t>22</a:t>
                      </a:r>
                      <a:r>
                        <a:rPr lang="fr-FR" b="0" baseline="0" dirty="0">
                          <a:solidFill>
                            <a:schemeClr val="tx1"/>
                          </a:solidFill>
                        </a:rPr>
                        <a:t> 0</a:t>
                      </a:r>
                      <a:r>
                        <a:rPr lang="fr-FR" b="0" dirty="0">
                          <a:solidFill>
                            <a:schemeClr val="tx1"/>
                          </a:solidFill>
                        </a:rPr>
                        <a:t>00</a:t>
                      </a:r>
                    </a:p>
                  </a:txBody>
                  <a:tcPr>
                    <a:solidFill>
                      <a:schemeClr val="bg1"/>
                    </a:solidFill>
                  </a:tcPr>
                </a:tc>
                <a:extLst>
                  <a:ext uri="{0D108BD9-81ED-4DB2-BD59-A6C34878D82A}">
                    <a16:rowId xmlns:a16="http://schemas.microsoft.com/office/drawing/2014/main" val="10002"/>
                  </a:ext>
                </a:extLst>
              </a:tr>
              <a:tr h="634824">
                <a:tc>
                  <a:txBody>
                    <a:bodyPr/>
                    <a:lstStyle/>
                    <a:p>
                      <a:r>
                        <a:rPr lang="en-US" sz="1800" b="0" dirty="0">
                          <a:solidFill>
                            <a:schemeClr val="tx1"/>
                          </a:solidFill>
                        </a:rPr>
                        <a:t>MPPT solar charge controller </a:t>
                      </a:r>
                      <a:endParaRPr lang="fr-FR" b="0" dirty="0">
                        <a:solidFill>
                          <a:schemeClr val="tx1"/>
                        </a:solidFill>
                      </a:endParaRPr>
                    </a:p>
                  </a:txBody>
                  <a:tcPr>
                    <a:solidFill>
                      <a:schemeClr val="bg1"/>
                    </a:solidFill>
                  </a:tcPr>
                </a:tc>
                <a:tc>
                  <a:txBody>
                    <a:bodyPr/>
                    <a:lstStyle/>
                    <a:p>
                      <a:r>
                        <a:rPr lang="fr-FR" b="0" dirty="0">
                          <a:solidFill>
                            <a:schemeClr val="tx1"/>
                          </a:solidFill>
                        </a:rPr>
                        <a:t>1</a:t>
                      </a:r>
                    </a:p>
                  </a:txBody>
                  <a:tcPr>
                    <a:solidFill>
                      <a:schemeClr val="bg1"/>
                    </a:solidFill>
                  </a:tcPr>
                </a:tc>
                <a:tc>
                  <a:txBody>
                    <a:bodyPr/>
                    <a:lstStyle/>
                    <a:p>
                      <a:r>
                        <a:rPr lang="fr-FR" b="0" dirty="0">
                          <a:solidFill>
                            <a:schemeClr val="tx1"/>
                          </a:solidFill>
                        </a:rPr>
                        <a:t>58</a:t>
                      </a:r>
                    </a:p>
                  </a:txBody>
                  <a:tcPr>
                    <a:solidFill>
                      <a:schemeClr val="bg1"/>
                    </a:solidFill>
                  </a:tcPr>
                </a:tc>
                <a:tc>
                  <a:txBody>
                    <a:bodyPr/>
                    <a:lstStyle/>
                    <a:p>
                      <a:r>
                        <a:rPr lang="fr-FR" b="0" dirty="0">
                          <a:solidFill>
                            <a:schemeClr val="tx1"/>
                          </a:solidFill>
                        </a:rPr>
                        <a:t>58</a:t>
                      </a:r>
                    </a:p>
                  </a:txBody>
                  <a:tcPr>
                    <a:solidFill>
                      <a:schemeClr val="bg1"/>
                    </a:solidFill>
                  </a:tcPr>
                </a:tc>
                <a:extLst>
                  <a:ext uri="{0D108BD9-81ED-4DB2-BD59-A6C34878D82A}">
                    <a16:rowId xmlns:a16="http://schemas.microsoft.com/office/drawing/2014/main" val="10003"/>
                  </a:ext>
                </a:extLst>
              </a:tr>
              <a:tr h="634824">
                <a:tc>
                  <a:txBody>
                    <a:bodyPr/>
                    <a:lstStyle/>
                    <a:p>
                      <a:r>
                        <a:rPr lang="en-US" sz="1800" b="0" dirty="0">
                          <a:solidFill>
                            <a:schemeClr val="tx1"/>
                          </a:solidFill>
                        </a:rPr>
                        <a:t>battery</a:t>
                      </a:r>
                      <a:endParaRPr lang="fr-FR" b="0" dirty="0">
                        <a:solidFill>
                          <a:schemeClr val="tx1"/>
                        </a:solidFill>
                      </a:endParaRPr>
                    </a:p>
                  </a:txBody>
                  <a:tcPr>
                    <a:solidFill>
                      <a:schemeClr val="bg1"/>
                    </a:solidFill>
                  </a:tcPr>
                </a:tc>
                <a:tc>
                  <a:txBody>
                    <a:bodyPr/>
                    <a:lstStyle/>
                    <a:p>
                      <a:r>
                        <a:rPr lang="fr-FR" b="0" dirty="0">
                          <a:solidFill>
                            <a:schemeClr val="tx1"/>
                          </a:solidFill>
                        </a:rPr>
                        <a:t>5</a:t>
                      </a:r>
                    </a:p>
                  </a:txBody>
                  <a:tcPr>
                    <a:solidFill>
                      <a:schemeClr val="bg1"/>
                    </a:solidFill>
                  </a:tcPr>
                </a:tc>
                <a:tc>
                  <a:txBody>
                    <a:bodyPr/>
                    <a:lstStyle/>
                    <a:p>
                      <a:r>
                        <a:rPr lang="fr-FR" b="0" dirty="0">
                          <a:solidFill>
                            <a:schemeClr val="tx1"/>
                          </a:solidFill>
                        </a:rPr>
                        <a:t>250</a:t>
                      </a:r>
                    </a:p>
                  </a:txBody>
                  <a:tcPr>
                    <a:solidFill>
                      <a:schemeClr val="bg1"/>
                    </a:solidFill>
                  </a:tcPr>
                </a:tc>
                <a:tc>
                  <a:txBody>
                    <a:bodyPr/>
                    <a:lstStyle/>
                    <a:p>
                      <a:r>
                        <a:rPr lang="fr-FR" b="0" dirty="0">
                          <a:solidFill>
                            <a:schemeClr val="tx1"/>
                          </a:solidFill>
                        </a:rPr>
                        <a:t>1 250</a:t>
                      </a:r>
                    </a:p>
                  </a:txBody>
                  <a:tcPr>
                    <a:solidFill>
                      <a:schemeClr val="bg1"/>
                    </a:solidFill>
                  </a:tcPr>
                </a:tc>
                <a:extLst>
                  <a:ext uri="{0D108BD9-81ED-4DB2-BD59-A6C34878D82A}">
                    <a16:rowId xmlns:a16="http://schemas.microsoft.com/office/drawing/2014/main" val="10004"/>
                  </a:ext>
                </a:extLst>
              </a:tr>
              <a:tr h="693982">
                <a:tc>
                  <a:txBody>
                    <a:bodyPr/>
                    <a:lstStyle/>
                    <a:p>
                      <a:pPr fontAlgn="base"/>
                      <a:r>
                        <a:rPr lang="en-US" sz="1800" b="0" dirty="0">
                          <a:solidFill>
                            <a:schemeClr val="tx1"/>
                          </a:solidFill>
                        </a:rPr>
                        <a:t>FC-51 Infrared Obstacle Avoidance Sensor</a:t>
                      </a:r>
                    </a:p>
                  </a:txBody>
                  <a:tcPr>
                    <a:solidFill>
                      <a:schemeClr val="bg1"/>
                    </a:solidFill>
                  </a:tcPr>
                </a:tc>
                <a:tc>
                  <a:txBody>
                    <a:bodyPr/>
                    <a:lstStyle/>
                    <a:p>
                      <a:r>
                        <a:rPr lang="fr-FR" b="0" dirty="0">
                          <a:solidFill>
                            <a:schemeClr val="tx1"/>
                          </a:solidFill>
                        </a:rPr>
                        <a:t>75</a:t>
                      </a:r>
                    </a:p>
                  </a:txBody>
                  <a:tcPr>
                    <a:solidFill>
                      <a:schemeClr val="bg1"/>
                    </a:solidFill>
                  </a:tcPr>
                </a:tc>
                <a:tc>
                  <a:txBody>
                    <a:bodyPr/>
                    <a:lstStyle/>
                    <a:p>
                      <a:r>
                        <a:rPr lang="fr-FR" b="0" dirty="0">
                          <a:solidFill>
                            <a:schemeClr val="tx1"/>
                          </a:solidFill>
                        </a:rPr>
                        <a:t>0,45</a:t>
                      </a:r>
                    </a:p>
                  </a:txBody>
                  <a:tcPr>
                    <a:solidFill>
                      <a:schemeClr val="bg1"/>
                    </a:solidFill>
                  </a:tcPr>
                </a:tc>
                <a:tc>
                  <a:txBody>
                    <a:bodyPr/>
                    <a:lstStyle/>
                    <a:p>
                      <a:r>
                        <a:rPr lang="fr-FR" b="0" dirty="0">
                          <a:solidFill>
                            <a:schemeClr val="tx1"/>
                          </a:solidFill>
                        </a:rPr>
                        <a:t>33,750</a:t>
                      </a:r>
                    </a:p>
                  </a:txBody>
                  <a:tcPr>
                    <a:solidFill>
                      <a:schemeClr val="bg1"/>
                    </a:solidFill>
                  </a:tcPr>
                </a:tc>
                <a:extLst>
                  <a:ext uri="{0D108BD9-81ED-4DB2-BD59-A6C34878D82A}">
                    <a16:rowId xmlns:a16="http://schemas.microsoft.com/office/drawing/2014/main" val="10005"/>
                  </a:ext>
                </a:extLst>
              </a:tr>
              <a:tr h="634824">
                <a:tc>
                  <a:txBody>
                    <a:bodyPr/>
                    <a:lstStyle/>
                    <a:p>
                      <a:r>
                        <a:rPr lang="en-US" sz="1800" b="0" dirty="0">
                          <a:solidFill>
                            <a:schemeClr val="tx1"/>
                          </a:solidFill>
                        </a:rPr>
                        <a:t>Raspberry Pi4 2GB RAM board</a:t>
                      </a:r>
                    </a:p>
                  </a:txBody>
                  <a:tcPr>
                    <a:solidFill>
                      <a:schemeClr val="bg1"/>
                    </a:solidFill>
                  </a:tcPr>
                </a:tc>
                <a:tc>
                  <a:txBody>
                    <a:bodyPr/>
                    <a:lstStyle/>
                    <a:p>
                      <a:r>
                        <a:rPr lang="fr-FR" b="0" dirty="0">
                          <a:solidFill>
                            <a:schemeClr val="tx1"/>
                          </a:solidFill>
                        </a:rPr>
                        <a:t>1</a:t>
                      </a:r>
                    </a:p>
                  </a:txBody>
                  <a:tcPr>
                    <a:solidFill>
                      <a:schemeClr val="bg1"/>
                    </a:solidFill>
                  </a:tcPr>
                </a:tc>
                <a:tc>
                  <a:txBody>
                    <a:bodyPr/>
                    <a:lstStyle/>
                    <a:p>
                      <a:r>
                        <a:rPr lang="fr-FR" b="0" dirty="0">
                          <a:solidFill>
                            <a:schemeClr val="tx1"/>
                          </a:solidFill>
                        </a:rPr>
                        <a:t>280</a:t>
                      </a:r>
                    </a:p>
                    <a:p>
                      <a:endParaRPr lang="fr-FR" b="0" dirty="0">
                        <a:solidFill>
                          <a:schemeClr val="tx1"/>
                        </a:solidFill>
                      </a:endParaRPr>
                    </a:p>
                  </a:txBody>
                  <a:tcPr>
                    <a:solidFill>
                      <a:schemeClr val="bg1"/>
                    </a:solidFill>
                  </a:tcPr>
                </a:tc>
                <a:tc>
                  <a:txBody>
                    <a:bodyPr/>
                    <a:lstStyle/>
                    <a:p>
                      <a:r>
                        <a:rPr lang="fr-FR" b="0" dirty="0">
                          <a:solidFill>
                            <a:schemeClr val="tx1"/>
                          </a:solidFill>
                        </a:rPr>
                        <a:t>280</a:t>
                      </a:r>
                    </a:p>
                  </a:txBody>
                  <a:tcPr>
                    <a:solidFill>
                      <a:schemeClr val="bg1"/>
                    </a:solidFill>
                  </a:tcPr>
                </a:tc>
                <a:extLst>
                  <a:ext uri="{0D108BD9-81ED-4DB2-BD59-A6C34878D82A}">
                    <a16:rowId xmlns:a16="http://schemas.microsoft.com/office/drawing/2014/main" val="10006"/>
                  </a:ext>
                </a:extLst>
              </a:tr>
              <a:tr h="634824">
                <a:tc>
                  <a:txBody>
                    <a:bodyPr/>
                    <a:lstStyle/>
                    <a:p>
                      <a:r>
                        <a:rPr lang="fr-FR" sz="1800" b="0" dirty="0">
                          <a:solidFill>
                            <a:schemeClr val="tx1"/>
                          </a:solidFill>
                        </a:rPr>
                        <a:t>Straight Bar </a:t>
                      </a:r>
                      <a:r>
                        <a:rPr lang="fr-FR" sz="1800" b="0" dirty="0" err="1">
                          <a:solidFill>
                            <a:schemeClr val="tx1"/>
                          </a:solidFill>
                        </a:rPr>
                        <a:t>Barrier</a:t>
                      </a:r>
                      <a:r>
                        <a:rPr lang="fr-FR" sz="1800" b="0" dirty="0">
                          <a:solidFill>
                            <a:schemeClr val="tx1"/>
                          </a:solidFill>
                        </a:rPr>
                        <a:t> </a:t>
                      </a:r>
                      <a:r>
                        <a:rPr lang="fr-FR" sz="1800" b="0" dirty="0" err="1">
                          <a:solidFill>
                            <a:schemeClr val="tx1"/>
                          </a:solidFill>
                        </a:rPr>
                        <a:t>Gate</a:t>
                      </a:r>
                      <a:endParaRPr lang="fr-FR" sz="1800" b="0" dirty="0">
                        <a:solidFill>
                          <a:schemeClr val="tx1"/>
                        </a:solidFill>
                      </a:endParaRPr>
                    </a:p>
                  </a:txBody>
                  <a:tcPr>
                    <a:solidFill>
                      <a:schemeClr val="bg1"/>
                    </a:solidFill>
                  </a:tcPr>
                </a:tc>
                <a:tc>
                  <a:txBody>
                    <a:bodyPr/>
                    <a:lstStyle/>
                    <a:p>
                      <a:r>
                        <a:rPr lang="fr-FR" b="0" dirty="0">
                          <a:solidFill>
                            <a:schemeClr val="tx1"/>
                          </a:solidFill>
                        </a:rPr>
                        <a:t>2</a:t>
                      </a:r>
                    </a:p>
                  </a:txBody>
                  <a:tcPr>
                    <a:solidFill>
                      <a:schemeClr val="bg1"/>
                    </a:solidFill>
                  </a:tcPr>
                </a:tc>
                <a:tc>
                  <a:txBody>
                    <a:bodyPr/>
                    <a:lstStyle/>
                    <a:p>
                      <a:r>
                        <a:rPr lang="fr-FR" b="0" dirty="0">
                          <a:solidFill>
                            <a:schemeClr val="tx1"/>
                          </a:solidFill>
                        </a:rPr>
                        <a:t>1 000</a:t>
                      </a:r>
                    </a:p>
                  </a:txBody>
                  <a:tcPr>
                    <a:solidFill>
                      <a:schemeClr val="bg1"/>
                    </a:solidFill>
                  </a:tcPr>
                </a:tc>
                <a:tc>
                  <a:txBody>
                    <a:bodyPr/>
                    <a:lstStyle/>
                    <a:p>
                      <a:r>
                        <a:rPr lang="fr-FR" b="0" dirty="0">
                          <a:solidFill>
                            <a:schemeClr val="tx1"/>
                          </a:solidFill>
                        </a:rPr>
                        <a:t>1 000</a:t>
                      </a:r>
                    </a:p>
                  </a:txBody>
                  <a:tcPr>
                    <a:solidFill>
                      <a:schemeClr val="bg1"/>
                    </a:solidFill>
                  </a:tcPr>
                </a:tc>
                <a:extLst>
                  <a:ext uri="{0D108BD9-81ED-4DB2-BD59-A6C34878D82A}">
                    <a16:rowId xmlns:a16="http://schemas.microsoft.com/office/drawing/2014/main" val="10007"/>
                  </a:ext>
                </a:extLst>
              </a:tr>
              <a:tr h="634824">
                <a:tc>
                  <a:txBody>
                    <a:bodyPr/>
                    <a:lstStyle/>
                    <a:p>
                      <a:r>
                        <a:rPr lang="en-US" sz="1800" b="0" dirty="0">
                          <a:solidFill>
                            <a:schemeClr val="tx1"/>
                          </a:solidFill>
                        </a:rPr>
                        <a:t>Camera solutions </a:t>
                      </a:r>
                    </a:p>
                  </a:txBody>
                  <a:tcPr>
                    <a:solidFill>
                      <a:schemeClr val="bg1"/>
                    </a:solidFill>
                  </a:tcPr>
                </a:tc>
                <a:tc>
                  <a:txBody>
                    <a:bodyPr/>
                    <a:lstStyle/>
                    <a:p>
                      <a:r>
                        <a:rPr lang="fr-FR" b="0" dirty="0">
                          <a:solidFill>
                            <a:schemeClr val="tx1"/>
                          </a:solidFill>
                        </a:rPr>
                        <a:t>1</a:t>
                      </a:r>
                    </a:p>
                  </a:txBody>
                  <a:tcPr>
                    <a:solidFill>
                      <a:schemeClr val="bg1"/>
                    </a:solidFill>
                  </a:tcPr>
                </a:tc>
                <a:tc>
                  <a:txBody>
                    <a:bodyPr/>
                    <a:lstStyle/>
                    <a:p>
                      <a:r>
                        <a:rPr lang="fr-FR" b="0" dirty="0">
                          <a:solidFill>
                            <a:schemeClr val="tx1"/>
                          </a:solidFill>
                        </a:rPr>
                        <a:t>2 000</a:t>
                      </a:r>
                    </a:p>
                  </a:txBody>
                  <a:tcPr>
                    <a:solidFill>
                      <a:schemeClr val="bg1"/>
                    </a:solidFill>
                  </a:tcPr>
                </a:tc>
                <a:tc>
                  <a:txBody>
                    <a:bodyPr/>
                    <a:lstStyle/>
                    <a:p>
                      <a:r>
                        <a:rPr lang="fr-FR" b="0" dirty="0">
                          <a:solidFill>
                            <a:schemeClr val="tx1"/>
                          </a:solidFill>
                        </a:rPr>
                        <a:t>2 000</a:t>
                      </a:r>
                    </a:p>
                  </a:txBody>
                  <a:tcPr>
                    <a:solidFill>
                      <a:schemeClr val="bg1"/>
                    </a:solidFill>
                  </a:tcPr>
                </a:tc>
                <a:extLst>
                  <a:ext uri="{0D108BD9-81ED-4DB2-BD59-A6C34878D82A}">
                    <a16:rowId xmlns:a16="http://schemas.microsoft.com/office/drawing/2014/main" val="10008"/>
                  </a:ext>
                </a:extLst>
              </a:tr>
            </a:tbl>
          </a:graphicData>
        </a:graphic>
      </p:graphicFrame>
      <p:sp>
        <p:nvSpPr>
          <p:cNvPr id="3" name="TextBox 2">
            <a:extLst>
              <a:ext uri="{FF2B5EF4-FFF2-40B4-BE49-F238E27FC236}">
                <a16:creationId xmlns:a16="http://schemas.microsoft.com/office/drawing/2014/main" id="{ABECB20A-39A8-05C5-3FF5-2EEBD0C0921F}"/>
              </a:ext>
            </a:extLst>
          </p:cNvPr>
          <p:cNvSpPr txBox="1"/>
          <p:nvPr/>
        </p:nvSpPr>
        <p:spPr>
          <a:xfrm>
            <a:off x="1076960" y="221558"/>
            <a:ext cx="6096000" cy="369332"/>
          </a:xfrm>
          <a:prstGeom prst="rect">
            <a:avLst/>
          </a:prstGeom>
          <a:noFill/>
        </p:spPr>
        <p:txBody>
          <a:bodyPr wrap="square">
            <a:spAutoFit/>
          </a:bodyPr>
          <a:lstStyle/>
          <a:p>
            <a:r>
              <a:rPr lang="fr-FR" sz="1800" b="1" dirty="0" err="1">
                <a:solidFill>
                  <a:schemeClr val="bg1"/>
                </a:solidFill>
              </a:rPr>
              <a:t>Costs</a:t>
            </a:r>
            <a:r>
              <a:rPr lang="fr-FR" sz="1800" b="1" dirty="0">
                <a:solidFill>
                  <a:schemeClr val="bg1"/>
                </a:solidFill>
              </a:rPr>
              <a:t> breakdown</a:t>
            </a:r>
          </a:p>
        </p:txBody>
      </p:sp>
    </p:spTree>
    <p:extLst>
      <p:ext uri="{BB962C8B-B14F-4D97-AF65-F5344CB8AC3E}">
        <p14:creationId xmlns:p14="http://schemas.microsoft.com/office/powerpoint/2010/main" val="397201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ZoneTexte 1"/>
          <p:cNvSpPr txBox="1"/>
          <p:nvPr/>
        </p:nvSpPr>
        <p:spPr>
          <a:xfrm>
            <a:off x="2105660" y="3733800"/>
            <a:ext cx="8641080" cy="1477328"/>
          </a:xfrm>
          <a:prstGeom prst="rect">
            <a:avLst/>
          </a:prstGeom>
          <a:noFill/>
        </p:spPr>
        <p:txBody>
          <a:bodyPr wrap="square" rtlCol="0">
            <a:spAutoFit/>
          </a:bodyPr>
          <a:lstStyle/>
          <a:p>
            <a:r>
              <a:rPr lang="fr-FR" sz="9000" b="1" dirty="0">
                <a:solidFill>
                  <a:schemeClr val="bg1"/>
                </a:solidFill>
                <a:latin typeface="Geologica" pitchFamily="2" charset="0"/>
              </a:rPr>
              <a:t>37 621,75 TND</a:t>
            </a:r>
          </a:p>
        </p:txBody>
      </p:sp>
      <p:sp>
        <p:nvSpPr>
          <p:cNvPr id="3" name="ZoneTexte 1">
            <a:extLst>
              <a:ext uri="{FF2B5EF4-FFF2-40B4-BE49-F238E27FC236}">
                <a16:creationId xmlns:a16="http://schemas.microsoft.com/office/drawing/2014/main" id="{D14293E6-B757-1266-749E-1F5CFA6C155B}"/>
              </a:ext>
            </a:extLst>
          </p:cNvPr>
          <p:cNvSpPr txBox="1"/>
          <p:nvPr/>
        </p:nvSpPr>
        <p:spPr>
          <a:xfrm>
            <a:off x="1445260" y="1458912"/>
            <a:ext cx="9301480" cy="1477328"/>
          </a:xfrm>
          <a:prstGeom prst="rect">
            <a:avLst/>
          </a:prstGeom>
          <a:noFill/>
        </p:spPr>
        <p:txBody>
          <a:bodyPr wrap="square" rtlCol="0">
            <a:spAutoFit/>
          </a:bodyPr>
          <a:lstStyle/>
          <a:p>
            <a:r>
              <a:rPr lang="fr-FR" sz="9000" b="1" dirty="0">
                <a:solidFill>
                  <a:schemeClr val="bg1"/>
                </a:solidFill>
                <a:latin typeface="Geologica" pitchFamily="2" charset="0"/>
              </a:rPr>
              <a:t>Total </a:t>
            </a:r>
            <a:r>
              <a:rPr lang="fr-FR" sz="9000" b="1" dirty="0" err="1">
                <a:solidFill>
                  <a:schemeClr val="bg1"/>
                </a:solidFill>
                <a:latin typeface="Geologica" pitchFamily="2" charset="0"/>
              </a:rPr>
              <a:t>Spending</a:t>
            </a:r>
            <a:endParaRPr lang="fr-FR" sz="9000" b="1" dirty="0">
              <a:solidFill>
                <a:schemeClr val="bg1"/>
              </a:solidFill>
              <a:latin typeface="Geologica" pitchFamily="2" charset="0"/>
            </a:endParaRPr>
          </a:p>
        </p:txBody>
      </p:sp>
    </p:spTree>
    <p:extLst>
      <p:ext uri="{BB962C8B-B14F-4D97-AF65-F5344CB8AC3E}">
        <p14:creationId xmlns:p14="http://schemas.microsoft.com/office/powerpoint/2010/main" val="2082402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39293-0288-FF00-03FC-22D4D669B18A}"/>
              </a:ext>
            </a:extLst>
          </p:cNvPr>
          <p:cNvSpPr txBox="1"/>
          <p:nvPr/>
        </p:nvSpPr>
        <p:spPr>
          <a:xfrm>
            <a:off x="2868706" y="2274838"/>
            <a:ext cx="6454588" cy="2308324"/>
          </a:xfrm>
          <a:prstGeom prst="rect">
            <a:avLst/>
          </a:prstGeom>
          <a:noFill/>
        </p:spPr>
        <p:txBody>
          <a:bodyPr wrap="square" rtlCol="0">
            <a:spAutoFit/>
          </a:bodyPr>
          <a:lstStyle/>
          <a:p>
            <a:pPr algn="ctr"/>
            <a:r>
              <a:rPr lang="en-US" sz="7200" b="1" dirty="0">
                <a:solidFill>
                  <a:schemeClr val="bg1"/>
                </a:solidFill>
                <a:latin typeface="Geologica" pitchFamily="2" charset="0"/>
              </a:rPr>
              <a:t>App Prototype</a:t>
            </a:r>
          </a:p>
        </p:txBody>
      </p:sp>
    </p:spTree>
    <p:extLst>
      <p:ext uri="{BB962C8B-B14F-4D97-AF65-F5344CB8AC3E}">
        <p14:creationId xmlns:p14="http://schemas.microsoft.com/office/powerpoint/2010/main" val="1837043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A852A2-E570-867E-C515-DC9415CDE4EC}"/>
              </a:ext>
            </a:extLst>
          </p:cNvPr>
          <p:cNvSpPr txBox="1"/>
          <p:nvPr/>
        </p:nvSpPr>
        <p:spPr>
          <a:xfrm>
            <a:off x="386080" y="470654"/>
            <a:ext cx="1564640" cy="369332"/>
          </a:xfrm>
          <a:prstGeom prst="rect">
            <a:avLst/>
          </a:prstGeom>
          <a:noFill/>
        </p:spPr>
        <p:txBody>
          <a:bodyPr wrap="square">
            <a:spAutoFit/>
          </a:bodyPr>
          <a:lstStyle/>
          <a:p>
            <a:pPr algn="ctr"/>
            <a:r>
              <a:rPr lang="en-US" sz="1800" b="1" dirty="0">
                <a:solidFill>
                  <a:schemeClr val="bg1"/>
                </a:solidFill>
                <a:latin typeface="Geologica" pitchFamily="2" charset="0"/>
              </a:rPr>
              <a:t>User UI </a:t>
            </a:r>
          </a:p>
        </p:txBody>
      </p:sp>
      <p:pic>
        <p:nvPicPr>
          <p:cNvPr id="17" name="Picture 16" descr="A screenshot of a car parking&#10;&#10;Description automatically generated">
            <a:extLst>
              <a:ext uri="{FF2B5EF4-FFF2-40B4-BE49-F238E27FC236}">
                <a16:creationId xmlns:a16="http://schemas.microsoft.com/office/drawing/2014/main" id="{00BDBCA6-D989-D987-49BD-4BA67C1BA324}"/>
              </a:ext>
            </a:extLst>
          </p:cNvPr>
          <p:cNvPicPr>
            <a:picLocks noChangeAspect="1"/>
          </p:cNvPicPr>
          <p:nvPr/>
        </p:nvPicPr>
        <p:blipFill>
          <a:blip r:embed="rId3"/>
          <a:stretch>
            <a:fillRect/>
          </a:stretch>
        </p:blipFill>
        <p:spPr>
          <a:xfrm>
            <a:off x="8972231" y="1279332"/>
            <a:ext cx="2360939" cy="5108012"/>
          </a:xfrm>
          <a:prstGeom prst="rect">
            <a:avLst/>
          </a:prstGeom>
        </p:spPr>
      </p:pic>
      <p:pic>
        <p:nvPicPr>
          <p:cNvPr id="19" name="Picture 18" descr="A car on the road&#10;&#10;Description automatically generated">
            <a:extLst>
              <a:ext uri="{FF2B5EF4-FFF2-40B4-BE49-F238E27FC236}">
                <a16:creationId xmlns:a16="http://schemas.microsoft.com/office/drawing/2014/main" id="{B310FE43-D964-4064-74CF-B6016BB881C5}"/>
              </a:ext>
            </a:extLst>
          </p:cNvPr>
          <p:cNvPicPr>
            <a:picLocks noChangeAspect="1"/>
          </p:cNvPicPr>
          <p:nvPr/>
        </p:nvPicPr>
        <p:blipFill>
          <a:blip r:embed="rId4"/>
          <a:stretch>
            <a:fillRect/>
          </a:stretch>
        </p:blipFill>
        <p:spPr>
          <a:xfrm>
            <a:off x="6201507" y="1279330"/>
            <a:ext cx="2360939" cy="5108014"/>
          </a:xfrm>
          <a:prstGeom prst="rect">
            <a:avLst/>
          </a:prstGeom>
        </p:spPr>
      </p:pic>
      <p:pic>
        <p:nvPicPr>
          <p:cNvPr id="21" name="Picture 20" descr="A screenshot of a car parking&#10;&#10;Description automatically generated">
            <a:extLst>
              <a:ext uri="{FF2B5EF4-FFF2-40B4-BE49-F238E27FC236}">
                <a16:creationId xmlns:a16="http://schemas.microsoft.com/office/drawing/2014/main" id="{6B222B7F-E876-6934-E87A-02BFF40BD931}"/>
              </a:ext>
            </a:extLst>
          </p:cNvPr>
          <p:cNvPicPr>
            <a:picLocks noChangeAspect="1"/>
          </p:cNvPicPr>
          <p:nvPr/>
        </p:nvPicPr>
        <p:blipFill>
          <a:blip r:embed="rId5"/>
          <a:stretch>
            <a:fillRect/>
          </a:stretch>
        </p:blipFill>
        <p:spPr>
          <a:xfrm>
            <a:off x="3514404" y="1279330"/>
            <a:ext cx="2360939" cy="5108013"/>
          </a:xfrm>
          <a:prstGeom prst="rect">
            <a:avLst/>
          </a:prstGeom>
        </p:spPr>
      </p:pic>
      <p:pic>
        <p:nvPicPr>
          <p:cNvPr id="23" name="Picture 22" descr="A white circle with green and black text&#10;&#10;Description automatically generated">
            <a:extLst>
              <a:ext uri="{FF2B5EF4-FFF2-40B4-BE49-F238E27FC236}">
                <a16:creationId xmlns:a16="http://schemas.microsoft.com/office/drawing/2014/main" id="{DEEFFC23-530A-4D58-DE06-C30A302A4421}"/>
              </a:ext>
            </a:extLst>
          </p:cNvPr>
          <p:cNvPicPr>
            <a:picLocks noChangeAspect="1"/>
          </p:cNvPicPr>
          <p:nvPr/>
        </p:nvPicPr>
        <p:blipFill>
          <a:blip r:embed="rId6"/>
          <a:stretch>
            <a:fillRect/>
          </a:stretch>
        </p:blipFill>
        <p:spPr>
          <a:xfrm>
            <a:off x="777706" y="1311596"/>
            <a:ext cx="2346027" cy="5075750"/>
          </a:xfrm>
          <a:prstGeom prst="rect">
            <a:avLst/>
          </a:prstGeom>
        </p:spPr>
      </p:pic>
    </p:spTree>
    <p:extLst>
      <p:ext uri="{BB962C8B-B14F-4D97-AF65-F5344CB8AC3E}">
        <p14:creationId xmlns:p14="http://schemas.microsoft.com/office/powerpoint/2010/main" val="996538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A852A2-E570-867E-C515-DC9415CDE4EC}"/>
              </a:ext>
            </a:extLst>
          </p:cNvPr>
          <p:cNvSpPr txBox="1"/>
          <p:nvPr/>
        </p:nvSpPr>
        <p:spPr>
          <a:xfrm>
            <a:off x="386080" y="470654"/>
            <a:ext cx="1564640" cy="369332"/>
          </a:xfrm>
          <a:prstGeom prst="rect">
            <a:avLst/>
          </a:prstGeom>
          <a:noFill/>
        </p:spPr>
        <p:txBody>
          <a:bodyPr wrap="square">
            <a:spAutoFit/>
          </a:bodyPr>
          <a:lstStyle/>
          <a:p>
            <a:pPr algn="ctr"/>
            <a:r>
              <a:rPr lang="en-US" sz="1800" b="1" dirty="0">
                <a:solidFill>
                  <a:schemeClr val="bg1"/>
                </a:solidFill>
                <a:latin typeface="Geologica" pitchFamily="2" charset="0"/>
              </a:rPr>
              <a:t>User UI </a:t>
            </a:r>
          </a:p>
        </p:txBody>
      </p:sp>
      <p:pic>
        <p:nvPicPr>
          <p:cNvPr id="5" name="Picture 4" descr="A screen shot of a phone&#10;&#10;Description automatically generated">
            <a:extLst>
              <a:ext uri="{FF2B5EF4-FFF2-40B4-BE49-F238E27FC236}">
                <a16:creationId xmlns:a16="http://schemas.microsoft.com/office/drawing/2014/main" id="{34D81E40-5989-5BA9-C909-7DA30D521BE9}"/>
              </a:ext>
            </a:extLst>
          </p:cNvPr>
          <p:cNvPicPr>
            <a:picLocks noChangeAspect="1"/>
          </p:cNvPicPr>
          <p:nvPr/>
        </p:nvPicPr>
        <p:blipFill>
          <a:blip r:embed="rId3"/>
          <a:stretch>
            <a:fillRect/>
          </a:stretch>
        </p:blipFill>
        <p:spPr>
          <a:xfrm>
            <a:off x="9042284" y="1032197"/>
            <a:ext cx="2528787" cy="5477069"/>
          </a:xfrm>
          <a:prstGeom prst="rect">
            <a:avLst/>
          </a:prstGeom>
        </p:spPr>
      </p:pic>
      <p:pic>
        <p:nvPicPr>
          <p:cNvPr id="11" name="Picture 10" descr="A screenshot of a car parking lot&#10;&#10;Description automatically generated">
            <a:extLst>
              <a:ext uri="{FF2B5EF4-FFF2-40B4-BE49-F238E27FC236}">
                <a16:creationId xmlns:a16="http://schemas.microsoft.com/office/drawing/2014/main" id="{AE07EB2D-6F71-87D8-B47C-D443E848C988}"/>
              </a:ext>
            </a:extLst>
          </p:cNvPr>
          <p:cNvPicPr>
            <a:picLocks noChangeAspect="1"/>
          </p:cNvPicPr>
          <p:nvPr/>
        </p:nvPicPr>
        <p:blipFill>
          <a:blip r:embed="rId4"/>
          <a:stretch>
            <a:fillRect/>
          </a:stretch>
        </p:blipFill>
        <p:spPr>
          <a:xfrm>
            <a:off x="6236168" y="1038106"/>
            <a:ext cx="2528787" cy="5471161"/>
          </a:xfrm>
          <a:prstGeom prst="rect">
            <a:avLst/>
          </a:prstGeom>
        </p:spPr>
      </p:pic>
      <p:pic>
        <p:nvPicPr>
          <p:cNvPr id="13" name="Picture 12" descr="A screenshot of a car&#10;&#10;Description automatically generated">
            <a:extLst>
              <a:ext uri="{FF2B5EF4-FFF2-40B4-BE49-F238E27FC236}">
                <a16:creationId xmlns:a16="http://schemas.microsoft.com/office/drawing/2014/main" id="{7B1DD392-4258-19F7-4C5E-CCCD2716872D}"/>
              </a:ext>
            </a:extLst>
          </p:cNvPr>
          <p:cNvPicPr>
            <a:picLocks noChangeAspect="1"/>
          </p:cNvPicPr>
          <p:nvPr/>
        </p:nvPicPr>
        <p:blipFill>
          <a:blip r:embed="rId5"/>
          <a:stretch>
            <a:fillRect/>
          </a:stretch>
        </p:blipFill>
        <p:spPr>
          <a:xfrm>
            <a:off x="3430052" y="1038106"/>
            <a:ext cx="2528787" cy="5471160"/>
          </a:xfrm>
          <a:prstGeom prst="rect">
            <a:avLst/>
          </a:prstGeom>
        </p:spPr>
      </p:pic>
      <p:pic>
        <p:nvPicPr>
          <p:cNvPr id="15" name="Picture 14" descr="A screenshot of a car&#10;&#10;Description automatically generated">
            <a:extLst>
              <a:ext uri="{FF2B5EF4-FFF2-40B4-BE49-F238E27FC236}">
                <a16:creationId xmlns:a16="http://schemas.microsoft.com/office/drawing/2014/main" id="{38ABE03E-E113-3FF5-0BAA-C23A1982B569}"/>
              </a:ext>
            </a:extLst>
          </p:cNvPr>
          <p:cNvPicPr>
            <a:picLocks noChangeAspect="1"/>
          </p:cNvPicPr>
          <p:nvPr/>
        </p:nvPicPr>
        <p:blipFill>
          <a:blip r:embed="rId6"/>
          <a:stretch>
            <a:fillRect/>
          </a:stretch>
        </p:blipFill>
        <p:spPr>
          <a:xfrm>
            <a:off x="695034" y="1075784"/>
            <a:ext cx="2511372" cy="5433482"/>
          </a:xfrm>
          <a:prstGeom prst="rect">
            <a:avLst/>
          </a:prstGeom>
        </p:spPr>
      </p:pic>
    </p:spTree>
    <p:extLst>
      <p:ext uri="{BB962C8B-B14F-4D97-AF65-F5344CB8AC3E}">
        <p14:creationId xmlns:p14="http://schemas.microsoft.com/office/powerpoint/2010/main" val="1272235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A852A2-E570-867E-C515-DC9415CDE4EC}"/>
              </a:ext>
            </a:extLst>
          </p:cNvPr>
          <p:cNvSpPr txBox="1"/>
          <p:nvPr/>
        </p:nvSpPr>
        <p:spPr>
          <a:xfrm>
            <a:off x="386080" y="470654"/>
            <a:ext cx="1564640" cy="369332"/>
          </a:xfrm>
          <a:prstGeom prst="rect">
            <a:avLst/>
          </a:prstGeom>
          <a:noFill/>
        </p:spPr>
        <p:txBody>
          <a:bodyPr wrap="square">
            <a:spAutoFit/>
          </a:bodyPr>
          <a:lstStyle/>
          <a:p>
            <a:pPr algn="ctr"/>
            <a:r>
              <a:rPr lang="en-US" sz="1800" b="1" dirty="0">
                <a:solidFill>
                  <a:schemeClr val="bg1"/>
                </a:solidFill>
                <a:latin typeface="Geologica" pitchFamily="2" charset="0"/>
              </a:rPr>
              <a:t>User UI </a:t>
            </a:r>
          </a:p>
        </p:txBody>
      </p:sp>
      <p:pic>
        <p:nvPicPr>
          <p:cNvPr id="7" name="Picture 6" descr="A screenshot of a mobile payment&#10;&#10;Description automatically generated">
            <a:extLst>
              <a:ext uri="{FF2B5EF4-FFF2-40B4-BE49-F238E27FC236}">
                <a16:creationId xmlns:a16="http://schemas.microsoft.com/office/drawing/2014/main" id="{DCC92325-8924-4695-BC53-E1A1C3F490E4}"/>
              </a:ext>
            </a:extLst>
          </p:cNvPr>
          <p:cNvPicPr>
            <a:picLocks noChangeAspect="1"/>
          </p:cNvPicPr>
          <p:nvPr/>
        </p:nvPicPr>
        <p:blipFill>
          <a:blip r:embed="rId3"/>
          <a:stretch>
            <a:fillRect/>
          </a:stretch>
        </p:blipFill>
        <p:spPr>
          <a:xfrm>
            <a:off x="3471961" y="1005840"/>
            <a:ext cx="2484665" cy="5381506"/>
          </a:xfrm>
          <a:prstGeom prst="rect">
            <a:avLst/>
          </a:prstGeom>
        </p:spPr>
      </p:pic>
      <p:pic>
        <p:nvPicPr>
          <p:cNvPr id="9" name="Picture 8" descr="A car with a green circle&#10;&#10;Description automatically generated">
            <a:extLst>
              <a:ext uri="{FF2B5EF4-FFF2-40B4-BE49-F238E27FC236}">
                <a16:creationId xmlns:a16="http://schemas.microsoft.com/office/drawing/2014/main" id="{323CFBC1-BEB2-4929-F8AE-57498246071C}"/>
              </a:ext>
            </a:extLst>
          </p:cNvPr>
          <p:cNvPicPr>
            <a:picLocks noChangeAspect="1"/>
          </p:cNvPicPr>
          <p:nvPr/>
        </p:nvPicPr>
        <p:blipFill>
          <a:blip r:embed="rId4"/>
          <a:stretch>
            <a:fillRect/>
          </a:stretch>
        </p:blipFill>
        <p:spPr>
          <a:xfrm>
            <a:off x="708387" y="1005840"/>
            <a:ext cx="2484665" cy="5381506"/>
          </a:xfrm>
          <a:prstGeom prst="rect">
            <a:avLst/>
          </a:prstGeom>
        </p:spPr>
      </p:pic>
      <p:pic>
        <p:nvPicPr>
          <p:cNvPr id="25" name="Picture 24" descr="A screenshot of a parking lot&#10;&#10;Description automatically generated">
            <a:extLst>
              <a:ext uri="{FF2B5EF4-FFF2-40B4-BE49-F238E27FC236}">
                <a16:creationId xmlns:a16="http://schemas.microsoft.com/office/drawing/2014/main" id="{A2805BFB-FB02-9597-0B5E-0CECAA10CE4D}"/>
              </a:ext>
            </a:extLst>
          </p:cNvPr>
          <p:cNvPicPr>
            <a:picLocks noChangeAspect="1"/>
          </p:cNvPicPr>
          <p:nvPr/>
        </p:nvPicPr>
        <p:blipFill>
          <a:blip r:embed="rId5"/>
          <a:stretch>
            <a:fillRect/>
          </a:stretch>
        </p:blipFill>
        <p:spPr>
          <a:xfrm>
            <a:off x="9094025" y="937655"/>
            <a:ext cx="2544095" cy="5504282"/>
          </a:xfrm>
          <a:prstGeom prst="rect">
            <a:avLst/>
          </a:prstGeom>
        </p:spPr>
      </p:pic>
      <p:pic>
        <p:nvPicPr>
          <p:cNvPr id="27" name="Picture 26" descr="A screenshot of a qr code&#10;&#10;Description automatically generated">
            <a:extLst>
              <a:ext uri="{FF2B5EF4-FFF2-40B4-BE49-F238E27FC236}">
                <a16:creationId xmlns:a16="http://schemas.microsoft.com/office/drawing/2014/main" id="{9A55B3DE-954C-88DD-9595-4E36F5093061}"/>
              </a:ext>
            </a:extLst>
          </p:cNvPr>
          <p:cNvPicPr>
            <a:picLocks noChangeAspect="1"/>
          </p:cNvPicPr>
          <p:nvPr/>
        </p:nvPicPr>
        <p:blipFill>
          <a:blip r:embed="rId6"/>
          <a:stretch>
            <a:fillRect/>
          </a:stretch>
        </p:blipFill>
        <p:spPr>
          <a:xfrm>
            <a:off x="6256419" y="951248"/>
            <a:ext cx="2537813" cy="5490689"/>
          </a:xfrm>
          <a:prstGeom prst="rect">
            <a:avLst/>
          </a:prstGeom>
        </p:spPr>
      </p:pic>
    </p:spTree>
    <p:extLst>
      <p:ext uri="{BB962C8B-B14F-4D97-AF65-F5344CB8AC3E}">
        <p14:creationId xmlns:p14="http://schemas.microsoft.com/office/powerpoint/2010/main" val="545189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A852A2-E570-867E-C515-DC9415CDE4EC}"/>
              </a:ext>
            </a:extLst>
          </p:cNvPr>
          <p:cNvSpPr txBox="1"/>
          <p:nvPr/>
        </p:nvSpPr>
        <p:spPr>
          <a:xfrm>
            <a:off x="386080" y="470654"/>
            <a:ext cx="1564640" cy="369332"/>
          </a:xfrm>
          <a:prstGeom prst="rect">
            <a:avLst/>
          </a:prstGeom>
          <a:noFill/>
        </p:spPr>
        <p:txBody>
          <a:bodyPr wrap="square">
            <a:spAutoFit/>
          </a:bodyPr>
          <a:lstStyle/>
          <a:p>
            <a:pPr algn="ctr"/>
            <a:r>
              <a:rPr lang="en-US" sz="1800" b="1" dirty="0">
                <a:solidFill>
                  <a:schemeClr val="bg1"/>
                </a:solidFill>
                <a:latin typeface="Geologica" pitchFamily="2" charset="0"/>
              </a:rPr>
              <a:t>Admin UI</a:t>
            </a:r>
          </a:p>
        </p:txBody>
      </p:sp>
      <p:pic>
        <p:nvPicPr>
          <p:cNvPr id="2" name="Picture 1" descr="A white circle with green and black text&#10;&#10;Description automatically generated">
            <a:extLst>
              <a:ext uri="{FF2B5EF4-FFF2-40B4-BE49-F238E27FC236}">
                <a16:creationId xmlns:a16="http://schemas.microsoft.com/office/drawing/2014/main" id="{48D4BC7E-7FE2-B0A4-1B80-A68016A143BE}"/>
              </a:ext>
            </a:extLst>
          </p:cNvPr>
          <p:cNvPicPr>
            <a:picLocks noChangeAspect="1"/>
          </p:cNvPicPr>
          <p:nvPr/>
        </p:nvPicPr>
        <p:blipFill>
          <a:blip r:embed="rId3"/>
          <a:stretch>
            <a:fillRect/>
          </a:stretch>
        </p:blipFill>
        <p:spPr>
          <a:xfrm rot="900000">
            <a:off x="8416306" y="535705"/>
            <a:ext cx="4332629" cy="9373866"/>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BDA07CD-91F5-4F8C-C411-BCA96E6F4671}"/>
              </a:ext>
            </a:extLst>
          </p:cNvPr>
          <p:cNvPicPr>
            <a:picLocks noChangeAspect="1"/>
          </p:cNvPicPr>
          <p:nvPr/>
        </p:nvPicPr>
        <p:blipFill>
          <a:blip r:embed="rId4"/>
          <a:stretch>
            <a:fillRect/>
          </a:stretch>
        </p:blipFill>
        <p:spPr>
          <a:xfrm>
            <a:off x="4626633" y="365175"/>
            <a:ext cx="2938733" cy="6358101"/>
          </a:xfrm>
          <a:prstGeom prst="rect">
            <a:avLst/>
          </a:prstGeom>
        </p:spPr>
      </p:pic>
    </p:spTree>
    <p:extLst>
      <p:ext uri="{BB962C8B-B14F-4D97-AF65-F5344CB8AC3E}">
        <p14:creationId xmlns:p14="http://schemas.microsoft.com/office/powerpoint/2010/main" val="285434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80E736-C9F2-9056-FDCF-7BA4F579A71E}"/>
              </a:ext>
            </a:extLst>
          </p:cNvPr>
          <p:cNvSpPr txBox="1"/>
          <p:nvPr/>
        </p:nvSpPr>
        <p:spPr>
          <a:xfrm>
            <a:off x="2868706" y="2274838"/>
            <a:ext cx="6454588" cy="2308324"/>
          </a:xfrm>
          <a:prstGeom prst="rect">
            <a:avLst/>
          </a:prstGeom>
          <a:noFill/>
        </p:spPr>
        <p:txBody>
          <a:bodyPr wrap="square" rtlCol="0">
            <a:spAutoFit/>
          </a:bodyPr>
          <a:lstStyle/>
          <a:p>
            <a:pPr algn="ctr"/>
            <a:r>
              <a:rPr lang="en-US" sz="7200" b="1" dirty="0">
                <a:solidFill>
                  <a:schemeClr val="bg1"/>
                </a:solidFill>
                <a:latin typeface="Geologica" pitchFamily="2" charset="0"/>
              </a:rPr>
              <a:t>Thank</a:t>
            </a:r>
          </a:p>
          <a:p>
            <a:pPr algn="ctr"/>
            <a:r>
              <a:rPr lang="en-US" sz="7200" b="1" dirty="0">
                <a:solidFill>
                  <a:schemeClr val="bg1"/>
                </a:solidFill>
                <a:latin typeface="Geologica" pitchFamily="2" charset="0"/>
              </a:rPr>
              <a:t>You</a:t>
            </a:r>
          </a:p>
        </p:txBody>
      </p:sp>
    </p:spTree>
    <p:extLst>
      <p:ext uri="{BB962C8B-B14F-4D97-AF65-F5344CB8AC3E}">
        <p14:creationId xmlns:p14="http://schemas.microsoft.com/office/powerpoint/2010/main" val="4279092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flipV="1">
            <a:off x="838200" y="1690688"/>
            <a:ext cx="5963194" cy="390661"/>
          </a:xfrm>
        </p:spPr>
        <p:txBody>
          <a:bodyPr>
            <a:normAutofit fontScale="90000"/>
          </a:bodyPr>
          <a:lstStyle/>
          <a:p>
            <a:endParaRPr lang="fr-FR"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077" y="634646"/>
            <a:ext cx="11536681" cy="6044397"/>
          </a:xfrm>
        </p:spPr>
      </p:pic>
      <p:sp>
        <p:nvSpPr>
          <p:cNvPr id="8" name="TextBox 7"/>
          <p:cNvSpPr txBox="1"/>
          <p:nvPr/>
        </p:nvSpPr>
        <p:spPr>
          <a:xfrm flipH="1">
            <a:off x="655319" y="-73240"/>
            <a:ext cx="6076406" cy="707886"/>
          </a:xfrm>
          <a:prstGeom prst="rect">
            <a:avLst/>
          </a:prstGeom>
          <a:noFill/>
        </p:spPr>
        <p:txBody>
          <a:bodyPr wrap="square" rtlCol="0">
            <a:spAutoFit/>
          </a:bodyPr>
          <a:lstStyle/>
          <a:p>
            <a:r>
              <a:rPr lang="fr-FR" sz="4000" dirty="0">
                <a:solidFill>
                  <a:schemeClr val="bg1"/>
                </a:solidFill>
                <a:latin typeface="Geologica" pitchFamily="2" charset="0"/>
                <a:ea typeface="+mj-ea"/>
                <a:cs typeface="Adobe Arabic" panose="02040503050201020203" pitchFamily="18" charset="-78"/>
              </a:rPr>
              <a:t>Introduction</a:t>
            </a:r>
          </a:p>
        </p:txBody>
      </p:sp>
    </p:spTree>
    <p:extLst>
      <p:ext uri="{BB962C8B-B14F-4D97-AF65-F5344CB8AC3E}">
        <p14:creationId xmlns:p14="http://schemas.microsoft.com/office/powerpoint/2010/main" val="801394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FED2F2-1574-2DFB-D38C-253B629CAA99}"/>
              </a:ext>
            </a:extLst>
          </p:cNvPr>
          <p:cNvSpPr txBox="1"/>
          <p:nvPr/>
        </p:nvSpPr>
        <p:spPr>
          <a:xfrm>
            <a:off x="2868706" y="2274838"/>
            <a:ext cx="6454588" cy="2308324"/>
          </a:xfrm>
          <a:prstGeom prst="rect">
            <a:avLst/>
          </a:prstGeom>
          <a:noFill/>
        </p:spPr>
        <p:txBody>
          <a:bodyPr wrap="square" rtlCol="0">
            <a:spAutoFit/>
          </a:bodyPr>
          <a:lstStyle/>
          <a:p>
            <a:pPr algn="ctr"/>
            <a:r>
              <a:rPr lang="en-US" sz="7200" b="1" dirty="0">
                <a:solidFill>
                  <a:schemeClr val="bg1"/>
                </a:solidFill>
                <a:latin typeface="Geologica" pitchFamily="2" charset="0"/>
              </a:rPr>
              <a:t>Graphic</a:t>
            </a:r>
          </a:p>
          <a:p>
            <a:pPr algn="ctr"/>
            <a:r>
              <a:rPr lang="en-US" sz="7200" b="1" dirty="0">
                <a:solidFill>
                  <a:schemeClr val="bg1"/>
                </a:solidFill>
                <a:latin typeface="Geologica" pitchFamily="2" charset="0"/>
              </a:rPr>
              <a:t>Chart</a:t>
            </a:r>
          </a:p>
        </p:txBody>
      </p:sp>
    </p:spTree>
    <p:extLst>
      <p:ext uri="{BB962C8B-B14F-4D97-AF65-F5344CB8AC3E}">
        <p14:creationId xmlns:p14="http://schemas.microsoft.com/office/powerpoint/2010/main" val="3955303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9" name="Picture 8" descr="A screenshot of a logo&#10;&#10;Description automatically generated">
            <a:extLst>
              <a:ext uri="{FF2B5EF4-FFF2-40B4-BE49-F238E27FC236}">
                <a16:creationId xmlns:a16="http://schemas.microsoft.com/office/drawing/2014/main" id="{6AB961B0-4243-E9C0-1EB7-43C22652434B}"/>
              </a:ext>
            </a:extLst>
          </p:cNvPr>
          <p:cNvPicPr>
            <a:picLocks noChangeAspect="1"/>
          </p:cNvPicPr>
          <p:nvPr/>
        </p:nvPicPr>
        <p:blipFill>
          <a:blip r:embed="rId2"/>
          <a:stretch>
            <a:fillRect/>
          </a:stretch>
        </p:blipFill>
        <p:spPr>
          <a:xfrm>
            <a:off x="0" y="-304800"/>
            <a:ext cx="12192000" cy="9144000"/>
          </a:xfrm>
          <a:prstGeom prst="rect">
            <a:avLst/>
          </a:prstGeom>
        </p:spPr>
      </p:pic>
    </p:spTree>
    <p:extLst>
      <p:ext uri="{BB962C8B-B14F-4D97-AF65-F5344CB8AC3E}">
        <p14:creationId xmlns:p14="http://schemas.microsoft.com/office/powerpoint/2010/main" val="1734546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FED2F2-1574-2DFB-D38C-253B629CAA99}"/>
              </a:ext>
            </a:extLst>
          </p:cNvPr>
          <p:cNvSpPr txBox="1"/>
          <p:nvPr/>
        </p:nvSpPr>
        <p:spPr>
          <a:xfrm>
            <a:off x="2868706" y="2274838"/>
            <a:ext cx="6454588" cy="2308324"/>
          </a:xfrm>
          <a:prstGeom prst="rect">
            <a:avLst/>
          </a:prstGeom>
          <a:noFill/>
        </p:spPr>
        <p:txBody>
          <a:bodyPr wrap="square" rtlCol="0">
            <a:spAutoFit/>
          </a:bodyPr>
          <a:lstStyle/>
          <a:p>
            <a:pPr algn="ctr"/>
            <a:r>
              <a:rPr lang="en-US" sz="7200" b="1" dirty="0">
                <a:solidFill>
                  <a:schemeClr val="bg1"/>
                </a:solidFill>
                <a:latin typeface="Geologica" pitchFamily="2" charset="0"/>
              </a:rPr>
              <a:t>Technical</a:t>
            </a:r>
          </a:p>
          <a:p>
            <a:pPr algn="ctr"/>
            <a:r>
              <a:rPr lang="en-US" sz="7200" b="1" dirty="0" err="1">
                <a:solidFill>
                  <a:schemeClr val="bg1"/>
                </a:solidFill>
                <a:latin typeface="Geologica" pitchFamily="2" charset="0"/>
              </a:rPr>
              <a:t>Fesability</a:t>
            </a:r>
            <a:endParaRPr lang="en-US" sz="7200" b="1" dirty="0">
              <a:solidFill>
                <a:schemeClr val="bg1"/>
              </a:solidFill>
              <a:latin typeface="Geologica" pitchFamily="2" charset="0"/>
            </a:endParaRPr>
          </a:p>
        </p:txBody>
      </p:sp>
    </p:spTree>
    <p:extLst>
      <p:ext uri="{BB962C8B-B14F-4D97-AF65-F5344CB8AC3E}">
        <p14:creationId xmlns:p14="http://schemas.microsoft.com/office/powerpoint/2010/main" val="1099466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FED2F2-1574-2DFB-D38C-253B629CAA99}"/>
              </a:ext>
            </a:extLst>
          </p:cNvPr>
          <p:cNvSpPr txBox="1"/>
          <p:nvPr/>
        </p:nvSpPr>
        <p:spPr>
          <a:xfrm>
            <a:off x="-87854" y="679718"/>
            <a:ext cx="6454588" cy="584775"/>
          </a:xfrm>
          <a:prstGeom prst="rect">
            <a:avLst/>
          </a:prstGeom>
          <a:noFill/>
        </p:spPr>
        <p:txBody>
          <a:bodyPr wrap="square" rtlCol="0">
            <a:spAutoFit/>
          </a:bodyPr>
          <a:lstStyle/>
          <a:p>
            <a:pPr algn="ctr"/>
            <a:r>
              <a:rPr lang="en-US" sz="3200" b="1" dirty="0">
                <a:solidFill>
                  <a:schemeClr val="bg1"/>
                </a:solidFill>
                <a:latin typeface="Geologica" pitchFamily="2" charset="0"/>
              </a:rPr>
              <a:t>Technical </a:t>
            </a:r>
            <a:r>
              <a:rPr lang="en-US" sz="3200" b="1" dirty="0" err="1">
                <a:solidFill>
                  <a:schemeClr val="bg1"/>
                </a:solidFill>
                <a:latin typeface="Geologica" pitchFamily="2" charset="0"/>
              </a:rPr>
              <a:t>Fesability</a:t>
            </a:r>
            <a:endParaRPr lang="en-US" sz="3200" b="1" dirty="0">
              <a:solidFill>
                <a:schemeClr val="bg1"/>
              </a:solidFill>
              <a:latin typeface="Geologica" pitchFamily="2" charset="0"/>
            </a:endParaRPr>
          </a:p>
        </p:txBody>
      </p:sp>
      <p:sp>
        <p:nvSpPr>
          <p:cNvPr id="3" name="TextBox 2">
            <a:extLst>
              <a:ext uri="{FF2B5EF4-FFF2-40B4-BE49-F238E27FC236}">
                <a16:creationId xmlns:a16="http://schemas.microsoft.com/office/drawing/2014/main" id="{2F928155-4BA8-CC29-2881-C0DF6289C70A}"/>
              </a:ext>
            </a:extLst>
          </p:cNvPr>
          <p:cNvSpPr txBox="1"/>
          <p:nvPr/>
        </p:nvSpPr>
        <p:spPr>
          <a:xfrm>
            <a:off x="917986" y="1861850"/>
            <a:ext cx="6454588" cy="3539430"/>
          </a:xfrm>
          <a:prstGeom prst="rect">
            <a:avLst/>
          </a:prstGeom>
          <a:noFill/>
        </p:spPr>
        <p:txBody>
          <a:bodyPr wrap="square" rtlCol="0">
            <a:spAutoFit/>
          </a:bodyPr>
          <a:lstStyle/>
          <a:p>
            <a:r>
              <a:rPr lang="en-US" sz="3200" dirty="0">
                <a:solidFill>
                  <a:schemeClr val="bg1"/>
                </a:solidFill>
                <a:latin typeface="Geologica" pitchFamily="2" charset="0"/>
              </a:rPr>
              <a:t>The list of materials are broadly available in the market.</a:t>
            </a:r>
          </a:p>
          <a:p>
            <a:endParaRPr lang="en-US" sz="3200" dirty="0">
              <a:solidFill>
                <a:schemeClr val="bg1"/>
              </a:solidFill>
              <a:latin typeface="Geologica" pitchFamily="2" charset="0"/>
            </a:endParaRPr>
          </a:p>
          <a:p>
            <a:r>
              <a:rPr lang="en-US" sz="3200" dirty="0">
                <a:solidFill>
                  <a:schemeClr val="bg1"/>
                </a:solidFill>
                <a:latin typeface="Geologica" pitchFamily="2" charset="0"/>
              </a:rPr>
              <a:t>the chosen spot for the park is in the center of the city which means plenty of demand for parking spots.</a:t>
            </a:r>
          </a:p>
        </p:txBody>
      </p:sp>
      <p:pic>
        <p:nvPicPr>
          <p:cNvPr id="5" name="Picture 4">
            <a:extLst>
              <a:ext uri="{FF2B5EF4-FFF2-40B4-BE49-F238E27FC236}">
                <a16:creationId xmlns:a16="http://schemas.microsoft.com/office/drawing/2014/main" id="{742892EE-BE4D-A70A-BFF7-5D9DAB72E172}"/>
              </a:ext>
            </a:extLst>
          </p:cNvPr>
          <p:cNvPicPr>
            <a:picLocks noChangeAspect="1"/>
          </p:cNvPicPr>
          <p:nvPr/>
        </p:nvPicPr>
        <p:blipFill>
          <a:blip r:embed="rId3"/>
          <a:stretch>
            <a:fillRect/>
          </a:stretch>
        </p:blipFill>
        <p:spPr>
          <a:xfrm>
            <a:off x="7799316" y="2661920"/>
            <a:ext cx="4392684" cy="4196080"/>
          </a:xfrm>
          <a:prstGeom prst="rect">
            <a:avLst/>
          </a:prstGeom>
        </p:spPr>
      </p:pic>
    </p:spTree>
    <p:extLst>
      <p:ext uri="{BB962C8B-B14F-4D97-AF65-F5344CB8AC3E}">
        <p14:creationId xmlns:p14="http://schemas.microsoft.com/office/powerpoint/2010/main" val="160012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1026" name="Picture 2" descr="kit Panneau solaire souple 400W avec contrôle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0338" y="1031631"/>
            <a:ext cx="4030052" cy="40300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83920" y="873760"/>
            <a:ext cx="5151120" cy="4955203"/>
          </a:xfrm>
          <a:prstGeom prst="rect">
            <a:avLst/>
          </a:prstGeom>
          <a:noFill/>
        </p:spPr>
        <p:txBody>
          <a:bodyPr wrap="square" rtlCol="0">
            <a:spAutoFit/>
          </a:bodyPr>
          <a:lstStyle/>
          <a:p>
            <a:pPr fontAlgn="base"/>
            <a:r>
              <a:rPr lang="fr-FR" sz="3200" b="1" dirty="0">
                <a:solidFill>
                  <a:schemeClr val="bg1"/>
                </a:solidFill>
              </a:rPr>
              <a:t>Kit Panneau solaire souple 400W avec contrôleur</a:t>
            </a:r>
          </a:p>
          <a:p>
            <a:endParaRPr lang="fr-FR" dirty="0">
              <a:solidFill>
                <a:schemeClr val="bg1"/>
              </a:solidFill>
            </a:endParaRPr>
          </a:p>
          <a:p>
            <a:endParaRPr lang="fr-FR" dirty="0">
              <a:solidFill>
                <a:schemeClr val="bg1"/>
              </a:solidFill>
            </a:endParaRPr>
          </a:p>
          <a:p>
            <a:pPr fontAlgn="base"/>
            <a:r>
              <a:rPr lang="en-US" dirty="0">
                <a:solidFill>
                  <a:schemeClr val="bg1"/>
                </a:solidFill>
              </a:rPr>
              <a:t>400W Flexible Solar Panel Kit with Controller is the best quality solar panel we have found on a comparative market with excellent performance, even in low sunlight. It is eye-resistant enough to create a single treatment panel that is practical enough.</a:t>
            </a:r>
          </a:p>
          <a:p>
            <a:pPr fontAlgn="base"/>
            <a:endParaRPr lang="fr-FR" dirty="0">
              <a:solidFill>
                <a:schemeClr val="bg1"/>
              </a:solidFill>
            </a:endParaRPr>
          </a:p>
          <a:p>
            <a:pPr fontAlgn="base"/>
            <a:r>
              <a:rPr lang="fr-FR" dirty="0" err="1">
                <a:solidFill>
                  <a:schemeClr val="bg1"/>
                </a:solidFill>
              </a:rPr>
              <a:t>Costs</a:t>
            </a:r>
            <a:r>
              <a:rPr lang="fr-FR" dirty="0">
                <a:solidFill>
                  <a:schemeClr val="bg1"/>
                </a:solidFill>
              </a:rPr>
              <a:t> : 2 750dt</a:t>
            </a:r>
          </a:p>
          <a:p>
            <a:pPr fontAlgn="base"/>
            <a:endParaRPr lang="fr-FR" dirty="0">
              <a:solidFill>
                <a:schemeClr val="bg1"/>
              </a:solidFill>
            </a:endParaRPr>
          </a:p>
          <a:p>
            <a:br>
              <a:rPr lang="fr-FR" dirty="0">
                <a:solidFill>
                  <a:schemeClr val="bg1"/>
                </a:solidFill>
              </a:rPr>
            </a:br>
            <a:br>
              <a:rPr lang="fr-FR" dirty="0">
                <a:solidFill>
                  <a:schemeClr val="bg1"/>
                </a:solidFill>
              </a:rPr>
            </a:br>
            <a:endParaRPr lang="fr-FR" dirty="0">
              <a:solidFill>
                <a:schemeClr val="bg1"/>
              </a:solidFill>
            </a:endParaRPr>
          </a:p>
        </p:txBody>
      </p:sp>
    </p:spTree>
    <p:extLst>
      <p:ext uri="{BB962C8B-B14F-4D97-AF65-F5344CB8AC3E}">
        <p14:creationId xmlns:p14="http://schemas.microsoft.com/office/powerpoint/2010/main" val="4262876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2050" name="Picture 2" descr="https://2betrading.com/2155-large_default/eolienne-3kw-pro-6-pal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615" y="528320"/>
            <a:ext cx="5415280" cy="5415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75360" y="1513840"/>
            <a:ext cx="5120640" cy="4278094"/>
          </a:xfrm>
          <a:prstGeom prst="rect">
            <a:avLst/>
          </a:prstGeom>
          <a:noFill/>
        </p:spPr>
        <p:txBody>
          <a:bodyPr wrap="square" rtlCol="0">
            <a:spAutoFit/>
          </a:bodyPr>
          <a:lstStyle/>
          <a:p>
            <a:r>
              <a:rPr lang="en-US" sz="3200" b="1" dirty="0">
                <a:solidFill>
                  <a:schemeClr val="bg1"/>
                </a:solidFill>
              </a:rPr>
              <a:t>Wind turbine</a:t>
            </a:r>
            <a:r>
              <a:rPr lang="pl-PL" sz="3200" b="1" dirty="0">
                <a:solidFill>
                  <a:schemeClr val="bg1"/>
                </a:solidFill>
              </a:rPr>
              <a:t> 3KW PRO 6 </a:t>
            </a:r>
            <a:r>
              <a:rPr lang="en-US" sz="3200" b="1" dirty="0">
                <a:solidFill>
                  <a:schemeClr val="bg1"/>
                </a:solidFill>
              </a:rPr>
              <a:t>blades</a:t>
            </a:r>
          </a:p>
          <a:p>
            <a:endParaRPr lang="en-US" sz="3200" b="1" dirty="0">
              <a:solidFill>
                <a:schemeClr val="bg1"/>
              </a:solidFill>
            </a:endParaRPr>
          </a:p>
          <a:p>
            <a:endParaRPr lang="pl-PL" sz="3200" b="1" dirty="0">
              <a:solidFill>
                <a:schemeClr val="bg1"/>
              </a:solidFill>
            </a:endParaRPr>
          </a:p>
          <a:p>
            <a:r>
              <a:rPr lang="en-US" b="1" dirty="0">
                <a:solidFill>
                  <a:schemeClr val="bg1"/>
                </a:solidFill>
              </a:rPr>
              <a:t>3KW wind turbine with 6 horizontal blades, brushless alternator, 100A three-phase rectifier, 60A controller and a 3200W converter</a:t>
            </a:r>
            <a:endParaRPr lang="fr-FR" b="1" dirty="0">
              <a:solidFill>
                <a:schemeClr val="bg1"/>
              </a:solidFill>
            </a:endParaRPr>
          </a:p>
          <a:p>
            <a:r>
              <a:rPr lang="fr-FR" b="1" dirty="0">
                <a:solidFill>
                  <a:schemeClr val="bg1"/>
                </a:solidFill>
              </a:rPr>
              <a:t>Prix :11 000dt</a:t>
            </a:r>
          </a:p>
          <a:p>
            <a:endParaRPr lang="fr-FR" dirty="0">
              <a:solidFill>
                <a:schemeClr val="bg1"/>
              </a:solidFill>
            </a:endParaRPr>
          </a:p>
          <a:p>
            <a:br>
              <a:rPr lang="fr-FR" dirty="0">
                <a:solidFill>
                  <a:schemeClr val="bg1"/>
                </a:solidFill>
                <a:effectLst/>
              </a:rPr>
            </a:br>
            <a:br>
              <a:rPr lang="pl-PL" dirty="0">
                <a:solidFill>
                  <a:schemeClr val="bg1"/>
                </a:solidFill>
              </a:rPr>
            </a:br>
            <a:endParaRPr lang="fr-FR" dirty="0">
              <a:solidFill>
                <a:schemeClr val="bg1"/>
              </a:solidFill>
            </a:endParaRPr>
          </a:p>
        </p:txBody>
      </p:sp>
    </p:spTree>
    <p:extLst>
      <p:ext uri="{BB962C8B-B14F-4D97-AF65-F5344CB8AC3E}">
        <p14:creationId xmlns:p14="http://schemas.microsoft.com/office/powerpoint/2010/main" val="304400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395</TotalTime>
  <Words>725</Words>
  <Application>Microsoft Office PowerPoint</Application>
  <PresentationFormat>Widescreen</PresentationFormat>
  <Paragraphs>126</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Calibri Light</vt:lpstr>
      <vt:lpstr>Century Gothic</vt:lpstr>
      <vt:lpstr>Geologica</vt:lpstr>
      <vt:lpstr>Grologica</vt:lpstr>
      <vt:lpstr>Söhne</vt:lpstr>
      <vt:lpstr>Wingdings</vt:lpstr>
      <vt:lpstr>Office Theme</vt:lpstr>
      <vt:lpstr>     </vt:lpstr>
      <vt:lpstr>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SMART PARKING ALLOWS: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Ghassen ltaif</dc:creator>
  <cp:lastModifiedBy>eleuchmohamed</cp:lastModifiedBy>
  <cp:revision>21</cp:revision>
  <dcterms:created xsi:type="dcterms:W3CDTF">2023-10-05T12:23:49Z</dcterms:created>
  <dcterms:modified xsi:type="dcterms:W3CDTF">2023-10-05T21:55:46Z</dcterms:modified>
</cp:coreProperties>
</file>